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1" r:id="rId13"/>
    <p:sldId id="268" r:id="rId14"/>
    <p:sldId id="280" r:id="rId15"/>
    <p:sldId id="283" r:id="rId16"/>
    <p:sldId id="286" r:id="rId17"/>
    <p:sldId id="270" r:id="rId18"/>
    <p:sldId id="271" r:id="rId19"/>
    <p:sldId id="292" r:id="rId20"/>
    <p:sldId id="267" r:id="rId21"/>
    <p:sldId id="269" r:id="rId22"/>
    <p:sldId id="285" r:id="rId23"/>
    <p:sldId id="293" r:id="rId24"/>
    <p:sldId id="294" r:id="rId25"/>
    <p:sldId id="296" r:id="rId26"/>
    <p:sldId id="297" r:id="rId27"/>
    <p:sldId id="272" r:id="rId28"/>
    <p:sldId id="274" r:id="rId29"/>
    <p:sldId id="295" r:id="rId30"/>
    <p:sldId id="275" r:id="rId31"/>
    <p:sldId id="287" r:id="rId32"/>
    <p:sldId id="288" r:id="rId33"/>
    <p:sldId id="279" r:id="rId34"/>
    <p:sldId id="291" r:id="rId35"/>
    <p:sldId id="276" r:id="rId36"/>
    <p:sldId id="277" r:id="rId37"/>
    <p:sldId id="282" r:id="rId38"/>
    <p:sldId id="289" r:id="rId39"/>
    <p:sldId id="290" r:id="rId40"/>
    <p:sldId id="278" r:id="rId4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C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5D622-FFD7-4F54-8C70-D4DD5996F5A4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1F826-5406-4977-BC39-1C9A194910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6365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22A2EB-44E8-4D00-A370-E7794FDF6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C28B180-7A16-40B7-990A-4F9FF771B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0CFA46-9CE3-4F10-A874-80E415D88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A2E6D5-66D2-406E-AF09-BBC8537E2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0A46A1-58C5-4151-80FF-8313A1DB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565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A95D5A-8ADA-428C-B603-E1798F2E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1DD8759-BDEC-4D5D-A825-9EB64B74B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626266-9F2B-46AD-AF5F-3AB1BB6F3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92AABB-2180-4EEE-BCFD-2F4716AD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15F66E-AFEC-446B-AC6A-9524B621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3840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70DCA1-B508-4F65-AFD9-E201E9746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5B9FF99-6D00-4A47-A21A-A89393B4F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DB9B7A-F1A4-43C6-A4EE-7C1B0173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A33DD7-71CE-4B75-BB5E-322F95920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5D5A02-87EE-4658-9DA6-D45A6380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94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6F79A7-18D2-4D6D-978D-FB17BAA6F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02C618-35E1-43F3-9981-4BBA05972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3D67AD-843B-4C73-AC2C-741999271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95D90E-5E5C-40C5-B4EB-9EE29C2CE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DFAF5B-C051-4429-9A13-4B02494F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8124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4ACD08-4404-4F4D-9A10-0997AE083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1FE67A2-7B6A-4E3B-9B89-E4B5FE9B4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B33200-4E4E-40C1-978C-E89EDB569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51282E-70A0-486A-ABC2-A8C82F77F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EB74B7-220C-4E21-AD83-84120E31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944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9089CB-E214-41FC-A561-8584FE7CF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C6D6D8-8147-4E37-A315-A2C5B43A2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3D4701-8A55-4BBC-A1CF-F0DD6BAEF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7435D4-A758-4AB1-893B-93529A34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B374EA-EF11-4648-A683-C76517E1F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B2145C9-84AD-4D83-9F80-2163AE01E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2810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A6C4F2-931F-4DD4-8E8C-FAF0FB7C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2C13A3C-939E-4799-BA5B-3D316C2C1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A8D278-8C0D-49F9-896E-18528B986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CF9A394-69B7-48CA-AD6B-9B1338420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AE700FF-22CC-4389-85EC-FD85FA58AC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5279DDC-0C2D-4B60-B140-5FC6551B7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AE61FEF-6ABE-4A4E-85A1-F54246797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3242834-32F3-45BD-BF86-EB9AEE4BC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8916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0930E2-EEA4-4610-88F1-28F21B07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4BAF08B-D48E-442D-9520-616B8E14C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F813812-8865-4E8E-9207-E19699472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9D351BF-8A8D-4387-8730-0AB674C3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9765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00585C0-4FFF-4849-A4C1-47A58CB9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6ABF07A-ADCE-4F46-9EA2-BC0BC6B58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793064-CC99-44E6-9FB8-DD20590A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040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6DC1D4-98B7-4C46-8791-DCAFC5832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F0A2A8-2126-4C11-B314-BBFB940BB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6FB7FC-C1D4-4294-96C3-03882A43D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E973902-A149-479C-9131-7EC2C40FD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E8812B-EEE3-45A2-9B60-596B08C6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69194A-66C5-4A2A-8705-B9F9C34D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3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86D8AA-3041-4CCE-B86C-F0C0046F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B3A584E-9A09-46EB-9120-5FEF95DC65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4174702-5F6D-4654-9DED-0DC98F44D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3FB719-9BDD-42F9-8B5E-67F666B0F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8D59-8708-4D1C-AA7F-0E6AD9E3AB13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334A243-F7EF-4417-A2BC-72BC4352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80CC17-DCAA-46C3-BF26-314669E5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567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1E8937-4289-45F9-A57A-265F5CA8C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30A6000-E66C-4A85-8B1A-675C053F2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5EBCF8-4C33-4207-83AB-A301D36C21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28D59-8708-4D1C-AA7F-0E6AD9E3AB13}" type="datetimeFigureOut">
              <a:rPr lang="it-IT" smtClean="0"/>
              <a:t>13/06/2022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58F676-480E-4B13-8959-5FDCECABB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8E2D89-5309-4D74-8F98-DACDCAB31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2F6A2-52D2-4D04-A001-9BE6ABF51D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31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ytcutter.net/watch/lYUo_mNYH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UxFNnnJ5CE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www.youtube.com/watch?v=-pk8zCzh_I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7DI_EqRAkuQ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magine 4" descr="Immagine che contiene bicicletta, persona&#10;&#10;Descrizione generata automaticamente">
            <a:extLst>
              <a:ext uri="{FF2B5EF4-FFF2-40B4-BE49-F238E27FC236}">
                <a16:creationId xmlns:a16="http://schemas.microsoft.com/office/drawing/2014/main" id="{E54A354B-1E52-4C53-B73E-F431DA240F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113665" y="-5947"/>
            <a:ext cx="12191980" cy="68567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AB8D7B-614C-4BBB-9715-222D05EEAC2C}"/>
              </a:ext>
            </a:extLst>
          </p:cNvPr>
          <p:cNvSpPr txBox="1"/>
          <p:nvPr/>
        </p:nvSpPr>
        <p:spPr>
          <a:xfrm>
            <a:off x="5228949" y="2101362"/>
            <a:ext cx="7821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TIAGo</a:t>
            </a:r>
            <a:r>
              <a:rPr 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robot teleoperation via Body Machine Interface for cervical Spinal Cord Injured subjects assistance</a:t>
            </a:r>
            <a:endParaRPr lang="it-IT" sz="3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33A6422-18E7-400C-8B70-9FFF8D376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88" y="4696119"/>
            <a:ext cx="2203820" cy="1222037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B3A73D3-4049-4E52-9E70-C0CD6B1E7850}"/>
              </a:ext>
            </a:extLst>
          </p:cNvPr>
          <p:cNvSpPr txBox="1"/>
          <p:nvPr/>
        </p:nvSpPr>
        <p:spPr>
          <a:xfrm>
            <a:off x="6209655" y="254206"/>
            <a:ext cx="30690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chemeClr val="accent2"/>
                </a:solidFill>
              </a:rPr>
              <a:t>Ermanno Girardo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5B06CC3-C29F-4031-82DD-94E6E4489E29}"/>
              </a:ext>
            </a:extLst>
          </p:cNvPr>
          <p:cNvSpPr txBox="1"/>
          <p:nvPr/>
        </p:nvSpPr>
        <p:spPr>
          <a:xfrm>
            <a:off x="6217921" y="711282"/>
            <a:ext cx="3691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solidFill>
                  <a:schemeClr val="accent2"/>
                </a:solidFill>
              </a:rPr>
              <a:t>Robotics</a:t>
            </a:r>
            <a:r>
              <a:rPr lang="it-IT" sz="2200" dirty="0">
                <a:solidFill>
                  <a:schemeClr val="accent2"/>
                </a:solidFill>
              </a:rPr>
              <a:t> Engineering </a:t>
            </a:r>
            <a:r>
              <a:rPr lang="it-IT" sz="2200" dirty="0" err="1">
                <a:solidFill>
                  <a:schemeClr val="accent2"/>
                </a:solidFill>
              </a:rPr>
              <a:t>Student</a:t>
            </a:r>
            <a:endParaRPr lang="it-IT" sz="2200" dirty="0">
              <a:solidFill>
                <a:schemeClr val="accent2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B39E2A8-11EC-4656-81C1-868958C9CDE4}"/>
              </a:ext>
            </a:extLst>
          </p:cNvPr>
          <p:cNvSpPr txBox="1"/>
          <p:nvPr/>
        </p:nvSpPr>
        <p:spPr>
          <a:xfrm>
            <a:off x="6178399" y="1152960"/>
            <a:ext cx="336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solidFill>
                  <a:schemeClr val="accent2"/>
                </a:solidFill>
              </a:rPr>
              <a:t>In </a:t>
            </a:r>
            <a:r>
              <a:rPr lang="it-IT" sz="2200" dirty="0" err="1">
                <a:solidFill>
                  <a:schemeClr val="accent2"/>
                </a:solidFill>
              </a:rPr>
              <a:t>collaboration</a:t>
            </a:r>
            <a:r>
              <a:rPr lang="it-IT" sz="2200" dirty="0">
                <a:solidFill>
                  <a:schemeClr val="accent2"/>
                </a:solidFill>
              </a:rPr>
              <a:t> with 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38F8BBC-555F-45A3-B4C6-97D1F23EC6BE}"/>
              </a:ext>
            </a:extLst>
          </p:cNvPr>
          <p:cNvSpPr txBox="1"/>
          <p:nvPr/>
        </p:nvSpPr>
        <p:spPr>
          <a:xfrm>
            <a:off x="6217921" y="1584520"/>
            <a:ext cx="336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solidFill>
                  <a:schemeClr val="accent2"/>
                </a:solidFill>
              </a:rPr>
              <a:t>Presents</a:t>
            </a:r>
            <a:r>
              <a:rPr lang="it-IT" sz="2200" dirty="0">
                <a:solidFill>
                  <a:schemeClr val="accent2"/>
                </a:solidFill>
              </a:rPr>
              <a:t>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CE245D3-B91B-4D34-80D2-7BFD78624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59" y="-249309"/>
            <a:ext cx="3544918" cy="290917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3E278C8-8562-4A87-80C7-6F964899B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40" y="4650027"/>
            <a:ext cx="1314219" cy="131421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5939B41-A7D7-4DEB-8DBF-9FE927F644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808" y="4650026"/>
            <a:ext cx="1314219" cy="131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680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19" grpId="0"/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277B18-3C38-4015-9264-B8C44D20D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55" y="365125"/>
            <a:ext cx="1132609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dirty="0" err="1"/>
              <a:t>Teleoperation</a:t>
            </a:r>
            <a:r>
              <a:rPr lang="it-IT" sz="4000" dirty="0"/>
              <a:t> – A way to </a:t>
            </a:r>
            <a:r>
              <a:rPr lang="it-IT" sz="4000" dirty="0" err="1"/>
              <a:t>remotely</a:t>
            </a:r>
            <a:r>
              <a:rPr lang="it-IT" sz="4000" dirty="0"/>
              <a:t> control </a:t>
            </a:r>
            <a:r>
              <a:rPr lang="it-IT" sz="4000" dirty="0" err="1"/>
              <a:t>robots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D6D6A2-F295-441D-BDA3-A792B8804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245" y="1913524"/>
            <a:ext cx="5257800" cy="4351338"/>
          </a:xfrm>
        </p:spPr>
        <p:txBody>
          <a:bodyPr>
            <a:normAutofit/>
          </a:bodyPr>
          <a:lstStyle/>
          <a:p>
            <a:pPr algn="l">
              <a:buClr>
                <a:srgbClr val="FFC000"/>
              </a:buClr>
            </a:pPr>
            <a:r>
              <a:rPr lang="en-US" sz="1900" b="0" i="0" u="none" strike="noStrike" baseline="0" dirty="0">
                <a:latin typeface="CMR10"/>
              </a:rPr>
              <a:t>Robot teleoperation has been </a:t>
            </a:r>
            <a:r>
              <a:rPr lang="en-US" sz="1900" b="1" i="0" u="none" strike="noStrike" baseline="0" dirty="0">
                <a:latin typeface="CMR10"/>
              </a:rPr>
              <a:t>studied</a:t>
            </a:r>
            <a:r>
              <a:rPr lang="en-US" sz="1900" b="0" i="0" u="none" strike="noStrike" baseline="0" dirty="0">
                <a:latin typeface="CMR10"/>
              </a:rPr>
              <a:t> for </a:t>
            </a:r>
            <a:r>
              <a:rPr lang="en-US" sz="1900" b="1" i="0" u="none" strike="noStrike" baseline="0" dirty="0">
                <a:latin typeface="CMR10"/>
              </a:rPr>
              <a:t>many</a:t>
            </a:r>
            <a:r>
              <a:rPr lang="en-US" sz="1900" b="0" i="0" u="none" strike="noStrike" baseline="0" dirty="0">
                <a:latin typeface="CMR10"/>
              </a:rPr>
              <a:t> </a:t>
            </a:r>
            <a:r>
              <a:rPr lang="en-US" sz="1900" b="1" i="0" u="none" strike="noStrike" baseline="0" dirty="0">
                <a:latin typeface="CMR10"/>
              </a:rPr>
              <a:t>centuries</a:t>
            </a:r>
            <a:r>
              <a:rPr lang="en-US" sz="1900" b="0" i="0" u="none" strike="noStrike" baseline="0" dirty="0">
                <a:latin typeface="CMR10"/>
              </a:rPr>
              <a:t> across application areas ranging from </a:t>
            </a:r>
            <a:r>
              <a:rPr lang="en-US" sz="1900" b="1" i="0" u="none" strike="noStrike" baseline="0" dirty="0">
                <a:latin typeface="CMR10"/>
              </a:rPr>
              <a:t>search-rescue</a:t>
            </a:r>
            <a:r>
              <a:rPr lang="en-US" sz="1900" b="0" i="0" u="none" strike="noStrike" baseline="0" dirty="0">
                <a:latin typeface="CMR10"/>
              </a:rPr>
              <a:t>, </a:t>
            </a:r>
            <a:r>
              <a:rPr lang="en-US" sz="1900" b="1" i="0" u="none" strike="noStrike" baseline="0" dirty="0">
                <a:latin typeface="CMR10"/>
              </a:rPr>
              <a:t>space</a:t>
            </a:r>
            <a:r>
              <a:rPr lang="en-US" sz="1900" b="0" i="0" u="none" strike="noStrike" baseline="0" dirty="0">
                <a:latin typeface="CMR10"/>
              </a:rPr>
              <a:t> </a:t>
            </a:r>
            <a:r>
              <a:rPr lang="en-US" sz="1900" b="1" i="0" u="none" strike="noStrike" baseline="0" dirty="0">
                <a:latin typeface="CMR10"/>
              </a:rPr>
              <a:t>exploration</a:t>
            </a:r>
            <a:r>
              <a:rPr lang="en-US" sz="1900" b="0" i="0" u="none" strike="noStrike" baseline="0" dirty="0">
                <a:latin typeface="CMR10"/>
              </a:rPr>
              <a:t>  to </a:t>
            </a:r>
            <a:r>
              <a:rPr lang="en-US" sz="1900" b="1" i="0" u="none" strike="noStrike" baseline="0" dirty="0">
                <a:latin typeface="CMR10"/>
              </a:rPr>
              <a:t>surgery</a:t>
            </a:r>
          </a:p>
          <a:p>
            <a:pPr algn="l">
              <a:buClr>
                <a:srgbClr val="FFC000"/>
              </a:buClr>
            </a:pPr>
            <a:r>
              <a:rPr lang="en-US" sz="1900" dirty="0">
                <a:latin typeface="CMR10"/>
              </a:rPr>
              <a:t>It is used in context where </a:t>
            </a:r>
            <a:r>
              <a:rPr lang="en-US" sz="1900" b="1" dirty="0">
                <a:latin typeface="CMR10"/>
              </a:rPr>
              <a:t>fully</a:t>
            </a:r>
            <a:r>
              <a:rPr lang="en-US" sz="1900" dirty="0">
                <a:latin typeface="CMR10"/>
              </a:rPr>
              <a:t> </a:t>
            </a:r>
            <a:r>
              <a:rPr lang="en-US" sz="1900" b="1" dirty="0">
                <a:latin typeface="CMR10"/>
              </a:rPr>
              <a:t>autonomous</a:t>
            </a:r>
            <a:r>
              <a:rPr lang="en-US" sz="1900" dirty="0">
                <a:latin typeface="CMR10"/>
              </a:rPr>
              <a:t> </a:t>
            </a:r>
            <a:r>
              <a:rPr lang="en-US" sz="1900" b="1" dirty="0">
                <a:latin typeface="CMR10"/>
              </a:rPr>
              <a:t>robot</a:t>
            </a:r>
            <a:r>
              <a:rPr lang="en-US" sz="1900" dirty="0">
                <a:latin typeface="CMR10"/>
              </a:rPr>
              <a:t> are </a:t>
            </a:r>
            <a:r>
              <a:rPr lang="en-US" sz="1900" b="1" dirty="0">
                <a:latin typeface="CMR10"/>
              </a:rPr>
              <a:t>not</a:t>
            </a:r>
            <a:r>
              <a:rPr lang="en-US" sz="1900" dirty="0">
                <a:latin typeface="CMR10"/>
              </a:rPr>
              <a:t> </a:t>
            </a:r>
            <a:r>
              <a:rPr lang="en-US" sz="1900" b="1" dirty="0">
                <a:latin typeface="CMR10"/>
              </a:rPr>
              <a:t>able</a:t>
            </a:r>
            <a:r>
              <a:rPr lang="en-US" sz="1900" dirty="0">
                <a:latin typeface="CMR10"/>
              </a:rPr>
              <a:t> to </a:t>
            </a:r>
            <a:r>
              <a:rPr lang="en-US" sz="1900" b="1" dirty="0">
                <a:latin typeface="CMR10"/>
              </a:rPr>
              <a:t>plan</a:t>
            </a:r>
            <a:r>
              <a:rPr lang="en-US" sz="1900" dirty="0">
                <a:latin typeface="CMR10"/>
              </a:rPr>
              <a:t> a </a:t>
            </a:r>
            <a:r>
              <a:rPr lang="en-US" sz="1900" b="1" dirty="0">
                <a:latin typeface="CMR10"/>
              </a:rPr>
              <a:t>solution</a:t>
            </a:r>
            <a:endParaRPr lang="en-US" sz="1900" b="1" i="0" u="none" strike="noStrike" baseline="0" dirty="0">
              <a:latin typeface="CMR10"/>
            </a:endParaRPr>
          </a:p>
          <a:p>
            <a:pPr algn="l">
              <a:buClr>
                <a:srgbClr val="FFC000"/>
              </a:buClr>
            </a:pPr>
            <a:r>
              <a:rPr lang="en-US" sz="1900" b="1" i="0" u="none" strike="noStrike" baseline="0" dirty="0">
                <a:latin typeface="CMR10"/>
              </a:rPr>
              <a:t>Teleoperation</a:t>
            </a:r>
            <a:r>
              <a:rPr lang="en-US" sz="1900" b="0" i="0" u="none" strike="noStrike" baseline="0" dirty="0">
                <a:latin typeface="CMR10"/>
              </a:rPr>
              <a:t> </a:t>
            </a:r>
            <a:r>
              <a:rPr lang="en-US" sz="1900" b="1" i="0" u="none" strike="noStrike" baseline="0" dirty="0">
                <a:latin typeface="CMR10"/>
              </a:rPr>
              <a:t>allow</a:t>
            </a:r>
            <a:r>
              <a:rPr lang="en-US" sz="1900" b="0" i="0" u="none" strike="noStrike" baseline="0" dirty="0">
                <a:latin typeface="CMR10"/>
              </a:rPr>
              <a:t> the user to </a:t>
            </a:r>
            <a:r>
              <a:rPr lang="en-US" sz="1900" b="1" i="0" u="none" strike="noStrike" baseline="0" dirty="0">
                <a:latin typeface="CMR10"/>
              </a:rPr>
              <a:t>control</a:t>
            </a:r>
            <a:r>
              <a:rPr lang="en-US" sz="1900" b="0" i="0" u="none" strike="noStrike" baseline="0" dirty="0">
                <a:latin typeface="CMR10"/>
              </a:rPr>
              <a:t> a </a:t>
            </a:r>
            <a:r>
              <a:rPr lang="en-US" sz="1900" b="1" i="0" u="none" strike="noStrike" baseline="0" dirty="0">
                <a:latin typeface="CMR10"/>
              </a:rPr>
              <a:t>semi-autonomous</a:t>
            </a:r>
            <a:r>
              <a:rPr lang="en-US" sz="1900" b="0" i="0" u="none" strike="noStrike" baseline="0" dirty="0">
                <a:latin typeface="CMR10"/>
              </a:rPr>
              <a:t> robot </a:t>
            </a:r>
            <a:r>
              <a:rPr lang="en-US" sz="1900" b="1" i="0" u="none" strike="noStrike" baseline="0" dirty="0">
                <a:latin typeface="CMR10"/>
              </a:rPr>
              <a:t>remotely</a:t>
            </a:r>
            <a:r>
              <a:rPr lang="en-US" sz="1900" b="0" i="0" u="none" strike="noStrike" baseline="0" dirty="0">
                <a:latin typeface="CMR10"/>
              </a:rPr>
              <a:t> in real-time generating signals that will be processed and executed</a:t>
            </a:r>
          </a:p>
          <a:p>
            <a:pPr algn="l">
              <a:buClr>
                <a:srgbClr val="FFC000"/>
              </a:buClr>
            </a:pPr>
            <a:r>
              <a:rPr lang="en-US" sz="1900" b="1" dirty="0">
                <a:latin typeface="CMR10"/>
              </a:rPr>
              <a:t>Nowadays</a:t>
            </a:r>
            <a:r>
              <a:rPr lang="en-US" sz="1900" dirty="0">
                <a:latin typeface="CMR10"/>
              </a:rPr>
              <a:t> a lot of </a:t>
            </a:r>
            <a:r>
              <a:rPr lang="en-US" sz="1900" b="1" dirty="0">
                <a:latin typeface="CMR10"/>
              </a:rPr>
              <a:t>interfaces</a:t>
            </a:r>
            <a:r>
              <a:rPr lang="en-US" sz="1900" dirty="0">
                <a:latin typeface="CMR10"/>
              </a:rPr>
              <a:t> and </a:t>
            </a:r>
            <a:r>
              <a:rPr lang="en-US" sz="1900" b="1" dirty="0">
                <a:latin typeface="CMR10"/>
              </a:rPr>
              <a:t>solutions</a:t>
            </a:r>
            <a:r>
              <a:rPr lang="en-US" sz="1900" dirty="0">
                <a:latin typeface="CMR10"/>
              </a:rPr>
              <a:t> </a:t>
            </a:r>
            <a:r>
              <a:rPr lang="en-US" sz="1900" b="1" dirty="0">
                <a:latin typeface="CMR10"/>
              </a:rPr>
              <a:t>exist</a:t>
            </a:r>
            <a:r>
              <a:rPr lang="en-US" sz="1900" dirty="0">
                <a:latin typeface="CMR10"/>
              </a:rPr>
              <a:t> to </a:t>
            </a:r>
            <a:r>
              <a:rPr lang="en-US" sz="1900" b="1" dirty="0">
                <a:latin typeface="CMR10"/>
              </a:rPr>
              <a:t>teleoperate</a:t>
            </a:r>
            <a:r>
              <a:rPr lang="en-US" sz="1900" dirty="0">
                <a:latin typeface="CMR10"/>
              </a:rPr>
              <a:t> a </a:t>
            </a:r>
            <a:r>
              <a:rPr lang="en-US" sz="1900" b="1" dirty="0">
                <a:latin typeface="CMR10"/>
              </a:rPr>
              <a:t>robot</a:t>
            </a:r>
            <a:r>
              <a:rPr lang="en-US" sz="1900" dirty="0">
                <a:latin typeface="CMR10"/>
              </a:rPr>
              <a:t> (</a:t>
            </a:r>
            <a:r>
              <a:rPr lang="en-US" sz="1900" dirty="0" err="1">
                <a:latin typeface="CMR10"/>
              </a:rPr>
              <a:t>i.e</a:t>
            </a:r>
            <a:r>
              <a:rPr lang="en-US" sz="1900" dirty="0">
                <a:latin typeface="CMR10"/>
              </a:rPr>
              <a:t> joystick, pedals, speech recognition, gestures and posture recognition, MMK, fully immersive virtual reality , framework for human motion transfer </a:t>
            </a:r>
            <a:r>
              <a:rPr lang="en-US" sz="1900" dirty="0" err="1">
                <a:latin typeface="CMR10"/>
              </a:rPr>
              <a:t>ecc</a:t>
            </a:r>
            <a:r>
              <a:rPr lang="en-US" sz="1900" dirty="0">
                <a:latin typeface="CMR10"/>
              </a:rPr>
              <a:t>…)</a:t>
            </a:r>
          </a:p>
          <a:p>
            <a:pPr algn="l">
              <a:buClr>
                <a:srgbClr val="FFC000"/>
              </a:buClr>
            </a:pPr>
            <a:endParaRPr lang="en-US" sz="1900" dirty="0">
              <a:latin typeface="CMR10"/>
            </a:endParaRPr>
          </a:p>
          <a:p>
            <a:pPr algn="l">
              <a:buClr>
                <a:srgbClr val="FFC000"/>
              </a:buClr>
            </a:pPr>
            <a:endParaRPr lang="en-US" sz="1900" dirty="0">
              <a:latin typeface="CMR10"/>
            </a:endParaRPr>
          </a:p>
          <a:p>
            <a:pPr algn="l">
              <a:buClr>
                <a:srgbClr val="FFC000"/>
              </a:buClr>
            </a:pPr>
            <a:endParaRPr lang="en-US" sz="1900" dirty="0">
              <a:latin typeface="CMR10"/>
            </a:endParaRPr>
          </a:p>
          <a:p>
            <a:pPr algn="l">
              <a:buClr>
                <a:srgbClr val="FFC000"/>
              </a:buClr>
            </a:pPr>
            <a:endParaRPr lang="en-US" sz="1900" b="0" i="0" u="none" strike="noStrike" baseline="0" dirty="0">
              <a:latin typeface="CMR10"/>
            </a:endParaRPr>
          </a:p>
          <a:p>
            <a:pPr algn="l">
              <a:buClr>
                <a:srgbClr val="FFC000"/>
              </a:buClr>
            </a:pPr>
            <a:endParaRPr lang="en-US" sz="1900" b="0" i="0" u="none" strike="noStrike" baseline="0" dirty="0">
              <a:latin typeface="CMR10"/>
            </a:endParaRPr>
          </a:p>
          <a:p>
            <a:pPr algn="l">
              <a:buClr>
                <a:srgbClr val="FFC000"/>
              </a:buClr>
            </a:pPr>
            <a:endParaRPr lang="it-IT" sz="19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E070A9F-C940-4DFC-9E20-A1AF6179B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55" y="1913524"/>
            <a:ext cx="5566525" cy="3640455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5D3996D-F6E7-45C6-98D2-FDBC410E191B}"/>
              </a:ext>
            </a:extLst>
          </p:cNvPr>
          <p:cNvCxnSpPr>
            <a:cxnSpLocks/>
          </p:cNvCxnSpPr>
          <p:nvPr/>
        </p:nvCxnSpPr>
        <p:spPr>
          <a:xfrm>
            <a:off x="432955" y="1503680"/>
            <a:ext cx="11205670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88533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6A0252-4580-4F67-9E02-F438E870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Body Machine Interface - </a:t>
            </a:r>
            <a:r>
              <a:rPr lang="it-IT" dirty="0" err="1"/>
              <a:t>BoMI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07B52CE-A62D-4313-AA44-86F4181AD9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buClr>
                    <a:srgbClr val="FFC000"/>
                  </a:buClr>
                </a:pPr>
                <a:r>
                  <a:rPr lang="en-US" sz="3200" dirty="0"/>
                  <a:t>BoMI </a:t>
                </a:r>
                <a:r>
                  <a:rPr lang="en-US" sz="3200" b="1" dirty="0"/>
                  <a:t>converts</a:t>
                </a:r>
                <a:r>
                  <a:rPr lang="en-US" sz="3200" dirty="0"/>
                  <a:t> </a:t>
                </a:r>
                <a:r>
                  <a:rPr lang="en-US" sz="3200" b="1" dirty="0"/>
                  <a:t>high-dimensional</a:t>
                </a:r>
                <a:r>
                  <a:rPr lang="en-US" sz="3200" dirty="0"/>
                  <a:t> </a:t>
                </a:r>
                <a:r>
                  <a:rPr lang="en-US" sz="3200" b="1" dirty="0"/>
                  <a:t>body</a:t>
                </a:r>
                <a:r>
                  <a:rPr lang="en-US" sz="3200" dirty="0"/>
                  <a:t> </a:t>
                </a:r>
                <a:r>
                  <a:rPr lang="en-US" sz="3200" b="1" dirty="0"/>
                  <a:t>signals</a:t>
                </a:r>
                <a:r>
                  <a:rPr lang="en-US" sz="3200" dirty="0"/>
                  <a:t> into </a:t>
                </a:r>
                <a:r>
                  <a:rPr lang="en-US" sz="3200" b="1" dirty="0"/>
                  <a:t>lower-dimensional</a:t>
                </a:r>
                <a:r>
                  <a:rPr lang="en-US" sz="3200" dirty="0"/>
                  <a:t> </a:t>
                </a:r>
                <a:r>
                  <a:rPr lang="en-US" sz="3200" b="1" dirty="0"/>
                  <a:t>commands</a:t>
                </a:r>
                <a:r>
                  <a:rPr lang="en-US" sz="3200" dirty="0"/>
                  <a:t>, allowing the user to control an external device</a:t>
                </a:r>
              </a:p>
              <a:p>
                <a:pPr>
                  <a:buClr>
                    <a:srgbClr val="FFC000"/>
                  </a:buClr>
                </a:pPr>
                <a:r>
                  <a:rPr lang="it-IT" sz="3200" dirty="0" err="1"/>
                  <a:t>Recent</a:t>
                </a:r>
                <a:r>
                  <a:rPr lang="it-IT" sz="3200" dirty="0"/>
                  <a:t> studies </a:t>
                </a:r>
                <a:r>
                  <a:rPr lang="it-IT" sz="3200" dirty="0" err="1"/>
                  <a:t>demonstrate</a:t>
                </a:r>
                <a:r>
                  <a:rPr lang="it-IT" sz="3200" dirty="0"/>
                  <a:t> the </a:t>
                </a:r>
                <a:r>
                  <a:rPr lang="it-IT" sz="3200" b="1" dirty="0" err="1"/>
                  <a:t>effectiveness</a:t>
                </a:r>
                <a:r>
                  <a:rPr lang="it-IT" sz="3200" dirty="0"/>
                  <a:t> and </a:t>
                </a:r>
                <a:r>
                  <a:rPr lang="it-IT" sz="3200" b="1" dirty="0" err="1"/>
                  <a:t>flexibility</a:t>
                </a:r>
                <a:r>
                  <a:rPr lang="it-IT" sz="3200" dirty="0"/>
                  <a:t> of </a:t>
                </a:r>
                <a:r>
                  <a:rPr lang="it-IT" sz="3200" dirty="0" err="1"/>
                  <a:t>BoMI</a:t>
                </a:r>
                <a:r>
                  <a:rPr lang="it-IT" sz="3200" dirty="0"/>
                  <a:t> </a:t>
                </a:r>
                <a:r>
                  <a:rPr lang="it-IT" sz="3200" b="1" dirty="0" err="1"/>
                  <a:t>applied</a:t>
                </a:r>
                <a:r>
                  <a:rPr lang="it-IT" sz="3200" dirty="0"/>
                  <a:t> on a </a:t>
                </a:r>
                <a:r>
                  <a:rPr lang="it-IT" sz="3200" b="1" dirty="0"/>
                  <a:t>global</a:t>
                </a:r>
                <a:r>
                  <a:rPr lang="it-IT" sz="3200" dirty="0"/>
                  <a:t> </a:t>
                </a:r>
                <a:r>
                  <a:rPr lang="it-IT" sz="3200" b="1" dirty="0" err="1"/>
                  <a:t>population</a:t>
                </a:r>
                <a:r>
                  <a:rPr lang="it-IT" sz="3200" dirty="0"/>
                  <a:t> of </a:t>
                </a:r>
                <a:r>
                  <a:rPr lang="it-IT" sz="3200" b="1" dirty="0" err="1"/>
                  <a:t>cSCI</a:t>
                </a:r>
                <a:r>
                  <a:rPr lang="it-IT" sz="3200" dirty="0"/>
                  <a:t> </a:t>
                </a:r>
                <a:r>
                  <a:rPr lang="it-IT" sz="3200" dirty="0" err="1"/>
                  <a:t>subjects</a:t>
                </a:r>
                <a:r>
                  <a:rPr lang="it-IT" sz="3200" dirty="0"/>
                  <a:t> with </a:t>
                </a:r>
                <a:r>
                  <a:rPr lang="it-IT" sz="3200" dirty="0" err="1"/>
                  <a:t>different</a:t>
                </a:r>
                <a:r>
                  <a:rPr lang="it-IT" sz="3200" dirty="0"/>
                  <a:t> </a:t>
                </a:r>
                <a:r>
                  <a:rPr lang="it-IT" sz="3200" dirty="0" err="1"/>
                  <a:t>residual</a:t>
                </a:r>
                <a:r>
                  <a:rPr lang="it-IT" sz="3200" dirty="0"/>
                  <a:t> </a:t>
                </a:r>
                <a:r>
                  <a:rPr lang="it-IT" sz="3200" dirty="0" err="1"/>
                  <a:t>movements</a:t>
                </a:r>
                <a:endParaRPr lang="it-IT" sz="3200" b="1" dirty="0"/>
              </a:p>
              <a:p>
                <a:pPr>
                  <a:buClr>
                    <a:srgbClr val="FFC000"/>
                  </a:buClr>
                </a:pPr>
                <a:r>
                  <a:rPr lang="it-IT" sz="3200" b="1" dirty="0" err="1"/>
                  <a:t>cSCI</a:t>
                </a:r>
                <a:r>
                  <a:rPr lang="it-IT" sz="3200" dirty="0"/>
                  <a:t> </a:t>
                </a:r>
                <a:r>
                  <a:rPr lang="it-IT" sz="3200" b="1" dirty="0" err="1"/>
                  <a:t>subjects</a:t>
                </a:r>
                <a:r>
                  <a:rPr lang="it-IT" sz="3200" dirty="0"/>
                  <a:t> </a:t>
                </a:r>
                <a:r>
                  <a:rPr lang="it-IT" sz="3200" dirty="0" err="1"/>
                  <a:t>trough</a:t>
                </a:r>
                <a:r>
                  <a:rPr lang="it-IT" sz="3200" dirty="0"/>
                  <a:t> </a:t>
                </a:r>
                <a:r>
                  <a:rPr lang="it-IT" sz="3200" dirty="0" err="1"/>
                  <a:t>BoMI</a:t>
                </a:r>
                <a:r>
                  <a:rPr lang="it-IT" sz="3200" dirty="0"/>
                  <a:t> </a:t>
                </a:r>
                <a:r>
                  <a:rPr lang="it-IT" sz="3200" b="1" dirty="0"/>
                  <a:t>are</a:t>
                </a:r>
                <a:r>
                  <a:rPr lang="it-IT" sz="3200" dirty="0"/>
                  <a:t> </a:t>
                </a:r>
                <a:r>
                  <a:rPr lang="it-IT" sz="3200" b="1" dirty="0" err="1"/>
                  <a:t>able</a:t>
                </a:r>
                <a:r>
                  <a:rPr lang="it-IT" sz="3200" dirty="0"/>
                  <a:t> to </a:t>
                </a:r>
                <a:r>
                  <a:rPr lang="it-IT" sz="3200" b="1" dirty="0"/>
                  <a:t>control</a:t>
                </a:r>
                <a:r>
                  <a:rPr lang="it-IT" sz="3200" dirty="0"/>
                  <a:t> </a:t>
                </a:r>
                <a:r>
                  <a:rPr lang="it-IT" sz="3200" b="1" dirty="0" err="1"/>
                  <a:t>external</a:t>
                </a:r>
                <a:r>
                  <a:rPr lang="it-IT" sz="3200" dirty="0"/>
                  <a:t> </a:t>
                </a:r>
                <a:r>
                  <a:rPr lang="it-IT" sz="3200" b="1" dirty="0"/>
                  <a:t>devices</a:t>
                </a:r>
                <a:r>
                  <a:rPr lang="it-IT" sz="3200" dirty="0"/>
                  <a:t> </a:t>
                </a:r>
                <a:r>
                  <a:rPr lang="it-IT" sz="3200" dirty="0" err="1"/>
                  <a:t>such</a:t>
                </a:r>
                <a:r>
                  <a:rPr lang="it-IT" sz="3200" dirty="0"/>
                  <a:t> </a:t>
                </a:r>
                <a:r>
                  <a:rPr lang="it-IT" sz="3200" dirty="0" err="1"/>
                  <a:t>that</a:t>
                </a:r>
                <a:r>
                  <a:rPr lang="it-IT" sz="3200" dirty="0"/>
                  <a:t> mouse </a:t>
                </a:r>
                <a:r>
                  <a:rPr lang="it-IT" sz="3200" dirty="0" err="1"/>
                  <a:t>cursor</a:t>
                </a:r>
                <a:r>
                  <a:rPr lang="it-IT" sz="3200" dirty="0"/>
                  <a:t>, </a:t>
                </a:r>
                <a:r>
                  <a:rPr lang="it-IT" sz="3200" dirty="0" err="1"/>
                  <a:t>electric</a:t>
                </a:r>
                <a:r>
                  <a:rPr lang="it-IT" sz="3200" dirty="0"/>
                  <a:t> </a:t>
                </a:r>
                <a:r>
                  <a:rPr lang="it-IT" sz="3200" dirty="0" err="1"/>
                  <a:t>wheelchair</a:t>
                </a:r>
                <a:r>
                  <a:rPr lang="it-IT" sz="3200" dirty="0"/>
                  <a:t> or an assistive </a:t>
                </a:r>
                <a:r>
                  <a:rPr lang="it-IT" sz="3200" dirty="0" err="1"/>
                  <a:t>manipulator</a:t>
                </a:r>
                <a:endParaRPr lang="it-IT" sz="3200" dirty="0"/>
              </a:p>
              <a:p>
                <a:pPr>
                  <a:buClr>
                    <a:srgbClr val="FFC000"/>
                  </a:buClr>
                </a:pPr>
                <a:r>
                  <a:rPr lang="it-IT" sz="3200" dirty="0"/>
                  <a:t> </a:t>
                </a:r>
                <a:r>
                  <a:rPr lang="it-IT" sz="3200" dirty="0" err="1"/>
                  <a:t>These</a:t>
                </a:r>
                <a:r>
                  <a:rPr lang="it-IT" sz="3200" dirty="0"/>
                  <a:t> studies prove </a:t>
                </a:r>
                <a:r>
                  <a:rPr lang="it-IT" sz="3200" dirty="0" err="1"/>
                  <a:t>also</a:t>
                </a:r>
                <a:r>
                  <a:rPr lang="it-IT" sz="3200" dirty="0"/>
                  <a:t> </a:t>
                </a:r>
                <a:r>
                  <a:rPr lang="it-IT" sz="3200" dirty="0" err="1"/>
                  <a:t>that</a:t>
                </a:r>
                <a:r>
                  <a:rPr lang="it-IT" sz="3200" dirty="0"/>
                  <a:t> </a:t>
                </a:r>
                <a:r>
                  <a:rPr lang="en-US" sz="3200" b="1" dirty="0"/>
                  <a:t>integrating</a:t>
                </a:r>
                <a:r>
                  <a:rPr lang="en-US" sz="3200" dirty="0"/>
                  <a:t> </a:t>
                </a:r>
                <a:r>
                  <a:rPr lang="en-US" sz="3200" b="1" dirty="0" err="1"/>
                  <a:t>BoMI</a:t>
                </a:r>
                <a:r>
                  <a:rPr lang="en-US" sz="3200" dirty="0"/>
                  <a:t> with </a:t>
                </a:r>
                <a:r>
                  <a:rPr lang="en-US" sz="3200" b="1" dirty="0"/>
                  <a:t>physical</a:t>
                </a:r>
                <a:r>
                  <a:rPr lang="en-US" sz="3200" dirty="0"/>
                  <a:t> </a:t>
                </a:r>
                <a:r>
                  <a:rPr lang="en-US" sz="3200" b="1" dirty="0"/>
                  <a:t>therapy</a:t>
                </a:r>
                <a:r>
                  <a:rPr lang="en-US" sz="3200" dirty="0"/>
                  <a:t> can be a way to </a:t>
                </a:r>
                <a:r>
                  <a:rPr lang="en-US" sz="3200" b="1" dirty="0"/>
                  <a:t>remapping</a:t>
                </a:r>
                <a:r>
                  <a:rPr lang="en-US" sz="3200" dirty="0"/>
                  <a:t> </a:t>
                </a:r>
                <a:r>
                  <a:rPr lang="en-US" sz="3200" b="1" dirty="0"/>
                  <a:t>motor</a:t>
                </a:r>
                <a:r>
                  <a:rPr lang="en-US" sz="3200" dirty="0"/>
                  <a:t> </a:t>
                </a:r>
                <a:r>
                  <a:rPr lang="en-US" sz="3200" b="1" dirty="0"/>
                  <a:t>skills</a:t>
                </a:r>
                <a:r>
                  <a:rPr lang="en-US" sz="3200" dirty="0"/>
                  <a:t> and also a way to </a:t>
                </a:r>
                <a:r>
                  <a:rPr lang="en-US" sz="3200" b="1" dirty="0"/>
                  <a:t>stimulate</a:t>
                </a:r>
                <a:r>
                  <a:rPr lang="en-US" sz="3200" dirty="0"/>
                  <a:t> </a:t>
                </a:r>
                <a:r>
                  <a:rPr lang="en-US" sz="3200" b="1" dirty="0"/>
                  <a:t>psychologically</a:t>
                </a:r>
                <a:r>
                  <a:rPr lang="en-US" sz="3200" dirty="0"/>
                  <a:t> the subject to </a:t>
                </a:r>
                <a:r>
                  <a:rPr lang="en-US" sz="3200" b="1" dirty="0"/>
                  <a:t>do</a:t>
                </a:r>
                <a:r>
                  <a:rPr lang="en-US" sz="3200" dirty="0"/>
                  <a:t> </a:t>
                </a:r>
                <a:r>
                  <a:rPr lang="en-US" sz="3200" b="1" dirty="0"/>
                  <a:t>better</a:t>
                </a:r>
                <a:r>
                  <a:rPr lang="en-US" sz="3200" dirty="0"/>
                  <a:t>. </a:t>
                </a:r>
              </a:p>
              <a:p>
                <a:pPr>
                  <a:buClr>
                    <a:srgbClr val="FFC000"/>
                  </a:buClr>
                </a:pPr>
                <a:r>
                  <a:rPr lang="en-US" sz="3200" dirty="0"/>
                  <a:t>This is possible, thanks to </a:t>
                </a:r>
                <a:r>
                  <a:rPr lang="en-US" sz="3200" b="1" dirty="0"/>
                  <a:t>artificial</a:t>
                </a:r>
                <a:r>
                  <a:rPr lang="en-US" sz="3200" dirty="0"/>
                  <a:t> </a:t>
                </a:r>
                <a:r>
                  <a:rPr lang="en-US" sz="3200" b="1" dirty="0"/>
                  <a:t>neural</a:t>
                </a:r>
                <a:r>
                  <a:rPr lang="en-US" sz="3200" dirty="0"/>
                  <a:t> </a:t>
                </a:r>
                <a:r>
                  <a:rPr lang="en-US" sz="3200" b="1" dirty="0"/>
                  <a:t>network</a:t>
                </a:r>
                <a:r>
                  <a:rPr lang="en-US" sz="3200" dirty="0"/>
                  <a:t> and </a:t>
                </a:r>
                <a:r>
                  <a:rPr lang="en-US" sz="3200" b="1" dirty="0"/>
                  <a:t>dimensionality</a:t>
                </a:r>
                <a:r>
                  <a:rPr lang="en-US" sz="3200" dirty="0"/>
                  <a:t> </a:t>
                </a:r>
                <a:r>
                  <a:rPr lang="en-US" sz="3200" b="1" dirty="0"/>
                  <a:t>reduction</a:t>
                </a:r>
                <a:r>
                  <a:rPr lang="en-US" sz="3200" dirty="0"/>
                  <a:t> </a:t>
                </a:r>
                <a:r>
                  <a:rPr lang="en-US" sz="3200" b="1" dirty="0"/>
                  <a:t>techniques</a:t>
                </a:r>
                <a:r>
                  <a:rPr lang="en-US" sz="3200" dirty="0"/>
                  <a:t> ( PCA, AE, VAE), computing M matrix responsible for the </a:t>
                </a:r>
                <a:r>
                  <a:rPr lang="en-US" sz="3200" b="1" dirty="0"/>
                  <a:t>transformation</a:t>
                </a:r>
              </a:p>
              <a:p>
                <a:pPr marL="0" indent="0">
                  <a:buNone/>
                </a:pPr>
                <a:r>
                  <a:rPr lang="en-US" sz="2900" dirty="0"/>
                  <a:t> In math:</a:t>
                </a:r>
              </a:p>
              <a:p>
                <a:pPr marL="0" indent="0" algn="r">
                  <a:buNone/>
                </a:pPr>
                <a:r>
                  <a:rPr lang="en-US" sz="2900" dirty="0"/>
                  <a:t>			</a:t>
                </a:r>
                <a:br>
                  <a:rPr lang="en-US" sz="2900" dirty="0"/>
                </a:br>
                <a:r>
                  <a:rPr lang="en-US" sz="2900" dirty="0"/>
                  <a:t>			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9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it-IT" sz="2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9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it-IT" sz="29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it-IT" sz="29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sz="29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29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29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2900" b="0" i="1" dirty="0" smtClean="0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it-IT" sz="29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9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d>
                          <m:dPr>
                            <m:ctrlPr>
                              <a:rPr lang="it-IT" sz="29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9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it-IT" sz="29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900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sz="2900" b="0" i="1" dirty="0" smtClean="0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it-IT" sz="29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9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sz="29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9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29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/>
                  <a:t>         </a:t>
                </a:r>
              </a:p>
              <a:p>
                <a:pPr marL="0" indent="0">
                  <a:buNone/>
                </a:pPr>
                <a:r>
                  <a:rPr lang="en-US" sz="2000" dirty="0"/>
                  <a:t>							</a:t>
                </a:r>
                <a:endParaRPr lang="it-IT" sz="2000" dirty="0"/>
              </a:p>
              <a:p>
                <a:endParaRPr lang="it-IT" sz="20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07B52CE-A62D-4313-AA44-86F4181AD9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522" t="-2350" r="-1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FC3DD47-82B0-47A1-8497-31EF30075A3E}"/>
              </a:ext>
            </a:extLst>
          </p:cNvPr>
          <p:cNvCxnSpPr/>
          <p:nvPr/>
        </p:nvCxnSpPr>
        <p:spPr>
          <a:xfrm>
            <a:off x="838200" y="1438183"/>
            <a:ext cx="10515600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CD2342E-2E8D-4EA0-A652-9F33984010F3}"/>
              </a:ext>
            </a:extLst>
          </p:cNvPr>
          <p:cNvSpPr txBox="1">
            <a:spLocks/>
          </p:cNvSpPr>
          <p:nvPr/>
        </p:nvSpPr>
        <p:spPr>
          <a:xfrm>
            <a:off x="6471821" y="5419817"/>
            <a:ext cx="4881979" cy="772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C. </a:t>
            </a:r>
            <a:r>
              <a:rPr lang="en-US" sz="1600" b="1" dirty="0" err="1"/>
              <a:t>Pierella</a:t>
            </a:r>
            <a:r>
              <a:rPr lang="en-US" sz="1600" b="1" dirty="0"/>
              <a:t>, M. </a:t>
            </a:r>
            <a:r>
              <a:rPr lang="en-US" sz="1600" b="1" dirty="0" err="1"/>
              <a:t>Casadio</a:t>
            </a:r>
            <a:r>
              <a:rPr lang="en-US" sz="1600" b="1" dirty="0"/>
              <a:t> et Al.</a:t>
            </a:r>
            <a:br>
              <a:rPr lang="en-US" sz="1600" b="1" dirty="0"/>
            </a:br>
            <a:r>
              <a:rPr lang="en-US" sz="1600" b="1" dirty="0"/>
              <a:t>Recovery of Distal Arm Movements in Spinal Cord</a:t>
            </a:r>
            <a:br>
              <a:rPr lang="en-US" sz="1600" b="1" dirty="0"/>
            </a:br>
            <a:r>
              <a:rPr lang="en-US" sz="1600" b="1" dirty="0"/>
              <a:t>Injured Patients with a Body-Machine </a:t>
            </a:r>
            <a:r>
              <a:rPr lang="en-US" sz="1600" b="1" dirty="0" err="1"/>
              <a:t>Interaface</a:t>
            </a:r>
            <a:r>
              <a:rPr lang="en-US" sz="1600" b="1" dirty="0"/>
              <a:t>, 2021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64406767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4A999-5961-44E6-8071-52A690A5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it-IT"/>
              <a:t>TIAGo Robot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5930D0-95DD-4CF2-A851-833FC4FF5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465249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it-IT" sz="2000" dirty="0" err="1"/>
              <a:t>Developed</a:t>
            </a:r>
            <a:r>
              <a:rPr lang="it-IT" sz="2000" dirty="0"/>
              <a:t> by PAL – </a:t>
            </a:r>
            <a:r>
              <a:rPr lang="it-IT" sz="2000" dirty="0" err="1"/>
              <a:t>Robotics</a:t>
            </a:r>
            <a:r>
              <a:rPr lang="it-IT" sz="2000" dirty="0"/>
              <a:t>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 err="1"/>
              <a:t>manipulator-based</a:t>
            </a:r>
            <a:r>
              <a:rPr lang="it-IT" sz="2000" dirty="0"/>
              <a:t> </a:t>
            </a:r>
            <a:r>
              <a:rPr lang="it-IT" sz="2000" b="1" dirty="0"/>
              <a:t>service</a:t>
            </a:r>
            <a:r>
              <a:rPr lang="it-IT" sz="2000" dirty="0"/>
              <a:t> </a:t>
            </a:r>
            <a:r>
              <a:rPr lang="it-IT" sz="2000" b="1" dirty="0"/>
              <a:t>robot</a:t>
            </a:r>
          </a:p>
          <a:p>
            <a:pPr>
              <a:buClr>
                <a:srgbClr val="FF0000"/>
              </a:buClr>
            </a:pPr>
            <a:r>
              <a:rPr lang="it-IT" sz="2000" dirty="0"/>
              <a:t>Some </a:t>
            </a:r>
            <a:r>
              <a:rPr lang="it-IT" sz="2000" b="1" dirty="0"/>
              <a:t>technical</a:t>
            </a:r>
            <a:r>
              <a:rPr lang="it-IT" sz="2000" dirty="0"/>
              <a:t> </a:t>
            </a:r>
            <a:r>
              <a:rPr lang="it-IT" sz="2000" b="1" dirty="0" err="1"/>
              <a:t>specifications</a:t>
            </a:r>
            <a:endParaRPr lang="it-IT" sz="2000" b="1" dirty="0"/>
          </a:p>
          <a:p>
            <a:pPr>
              <a:buClr>
                <a:srgbClr val="FF0000"/>
              </a:buClr>
            </a:pPr>
            <a:r>
              <a:rPr lang="it-IT" sz="2000" dirty="0" err="1"/>
              <a:t>Recent</a:t>
            </a:r>
            <a:r>
              <a:rPr lang="it-IT" sz="2000" dirty="0"/>
              <a:t> studies prove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b="1" dirty="0" err="1"/>
              <a:t>adaptablity</a:t>
            </a:r>
            <a:r>
              <a:rPr lang="it-IT" sz="2000" dirty="0"/>
              <a:t> in a </a:t>
            </a:r>
            <a:r>
              <a:rPr lang="it-IT" sz="2000" b="1" dirty="0" err="1"/>
              <a:t>real</a:t>
            </a:r>
            <a:r>
              <a:rPr lang="it-IT" sz="2000" b="1" dirty="0"/>
              <a:t>-word</a:t>
            </a:r>
            <a:r>
              <a:rPr lang="it-IT" sz="2000" dirty="0"/>
              <a:t> scenario for assistive task and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potential</a:t>
            </a:r>
            <a:endParaRPr lang="it-IT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FD88C-3342-427A-9A6C-3ACBC6EE6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r="757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C3C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F85EC3-E0A6-4E2F-A4CB-85B8EB4F6E38}"/>
              </a:ext>
            </a:extLst>
          </p:cNvPr>
          <p:cNvSpPr txBox="1"/>
          <p:nvPr/>
        </p:nvSpPr>
        <p:spPr>
          <a:xfrm>
            <a:off x="4965430" y="6205783"/>
            <a:ext cx="6586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Short-Term Human–Robot Interaction Adaptability in Real-World Environments, A. </a:t>
            </a:r>
            <a:r>
              <a:rPr 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Andriella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et Al. , December 2019</a:t>
            </a:r>
          </a:p>
        </p:txBody>
      </p:sp>
    </p:spTree>
    <p:extLst>
      <p:ext uri="{BB962C8B-B14F-4D97-AF65-F5344CB8AC3E}">
        <p14:creationId xmlns:p14="http://schemas.microsoft.com/office/powerpoint/2010/main" val="4049726907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4A999-5961-44E6-8071-52A690A5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it-IT"/>
              <a:t>TIAGo Robot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5930D0-95DD-4CF2-A851-833FC4FF5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465249"/>
          </a:xfrm>
        </p:spPr>
        <p:txBody>
          <a:bodyPr>
            <a:noAutofit/>
          </a:bodyPr>
          <a:lstStyle/>
          <a:p>
            <a:pPr>
              <a:buClr>
                <a:srgbClr val="FF0000"/>
              </a:buClr>
            </a:pPr>
            <a:r>
              <a:rPr lang="it-IT" sz="2000" dirty="0" err="1"/>
              <a:t>Developed</a:t>
            </a:r>
            <a:r>
              <a:rPr lang="it-IT" sz="2000" dirty="0"/>
              <a:t> by PAL – </a:t>
            </a:r>
            <a:r>
              <a:rPr lang="it-IT" sz="2000" dirty="0" err="1"/>
              <a:t>Robotics</a:t>
            </a:r>
            <a:r>
              <a:rPr lang="it-IT" sz="2000" dirty="0"/>
              <a:t>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 err="1"/>
              <a:t>manipulator-based</a:t>
            </a:r>
            <a:r>
              <a:rPr lang="it-IT" sz="2000" dirty="0"/>
              <a:t> </a:t>
            </a:r>
            <a:r>
              <a:rPr lang="it-IT" sz="2000" b="1" dirty="0"/>
              <a:t>service</a:t>
            </a:r>
            <a:r>
              <a:rPr lang="it-IT" sz="2000" dirty="0"/>
              <a:t> </a:t>
            </a:r>
            <a:r>
              <a:rPr lang="it-IT" sz="2000" b="1" dirty="0"/>
              <a:t>robot</a:t>
            </a:r>
          </a:p>
          <a:p>
            <a:pPr>
              <a:buClr>
                <a:srgbClr val="FF0000"/>
              </a:buClr>
            </a:pPr>
            <a:r>
              <a:rPr lang="it-IT" sz="2000" dirty="0"/>
              <a:t>Some </a:t>
            </a:r>
            <a:r>
              <a:rPr lang="it-IT" sz="2000" b="1" dirty="0"/>
              <a:t>technical</a:t>
            </a:r>
            <a:r>
              <a:rPr lang="it-IT" sz="2000" dirty="0"/>
              <a:t> </a:t>
            </a:r>
            <a:r>
              <a:rPr lang="it-IT" sz="2000" b="1" dirty="0" err="1"/>
              <a:t>specifications</a:t>
            </a:r>
            <a:endParaRPr lang="it-IT" sz="2000" b="1" dirty="0"/>
          </a:p>
          <a:p>
            <a:pPr>
              <a:buClr>
                <a:srgbClr val="FF0000"/>
              </a:buClr>
            </a:pPr>
            <a:r>
              <a:rPr lang="it-IT" sz="2000" dirty="0" err="1"/>
              <a:t>Recent</a:t>
            </a:r>
            <a:r>
              <a:rPr lang="it-IT" sz="2000" dirty="0"/>
              <a:t> studies prove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b="1" dirty="0" err="1"/>
              <a:t>adaptablity</a:t>
            </a:r>
            <a:r>
              <a:rPr lang="it-IT" sz="2000" dirty="0"/>
              <a:t> in a </a:t>
            </a:r>
            <a:r>
              <a:rPr lang="it-IT" sz="2000" b="1" dirty="0" err="1"/>
              <a:t>real</a:t>
            </a:r>
            <a:r>
              <a:rPr lang="it-IT" sz="2000" b="1" dirty="0"/>
              <a:t>-word</a:t>
            </a:r>
            <a:r>
              <a:rPr lang="it-IT" sz="2000" dirty="0"/>
              <a:t> scenario for assistive task and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potential</a:t>
            </a:r>
            <a:endParaRPr lang="it-IT" sz="2000" dirty="0"/>
          </a:p>
          <a:p>
            <a:pPr>
              <a:buClr>
                <a:srgbClr val="FF0000"/>
              </a:buClr>
            </a:pPr>
            <a:r>
              <a:rPr lang="it-IT" sz="2000" dirty="0"/>
              <a:t>In </a:t>
            </a:r>
            <a:r>
              <a:rPr lang="it-IT" sz="2000" dirty="0" err="1"/>
              <a:t>collaboration</a:t>
            </a:r>
            <a:r>
              <a:rPr lang="it-IT" sz="2000" dirty="0"/>
              <a:t> with </a:t>
            </a:r>
            <a:r>
              <a:rPr lang="it-IT" sz="2000" dirty="0" err="1"/>
              <a:t>Accerion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in </a:t>
            </a:r>
            <a:r>
              <a:rPr lang="it-IT" sz="2000" b="1" dirty="0"/>
              <a:t>hospitals</a:t>
            </a:r>
            <a:r>
              <a:rPr lang="it-IT" sz="2000" dirty="0"/>
              <a:t>  </a:t>
            </a:r>
            <a:r>
              <a:rPr lang="it-IT" sz="2000" b="1" dirty="0" err="1"/>
              <a:t>during</a:t>
            </a:r>
            <a:r>
              <a:rPr lang="it-IT" sz="2000" dirty="0"/>
              <a:t> </a:t>
            </a:r>
            <a:r>
              <a:rPr lang="it-IT" sz="2000" b="1" dirty="0"/>
              <a:t>COVID</a:t>
            </a:r>
            <a:r>
              <a:rPr lang="it-IT" sz="2000" dirty="0"/>
              <a:t> </a:t>
            </a:r>
            <a:r>
              <a:rPr lang="it-IT" sz="2000" b="1" dirty="0" err="1"/>
              <a:t>emergency</a:t>
            </a:r>
            <a:r>
              <a:rPr lang="it-IT" sz="2000" dirty="0"/>
              <a:t> to </a:t>
            </a:r>
            <a:r>
              <a:rPr lang="it-IT" sz="2000" b="1" dirty="0"/>
              <a:t>support</a:t>
            </a:r>
            <a:r>
              <a:rPr lang="it-IT" sz="2000" dirty="0"/>
              <a:t> </a:t>
            </a:r>
            <a:r>
              <a:rPr lang="it-IT" sz="2000" b="1" dirty="0" err="1"/>
              <a:t>medical</a:t>
            </a:r>
            <a:r>
              <a:rPr lang="it-IT" sz="2000" dirty="0"/>
              <a:t> </a:t>
            </a:r>
            <a:r>
              <a:rPr lang="it-IT" sz="2000" b="1" dirty="0"/>
              <a:t>staff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FD88C-3342-427A-9A6C-3ACBC6EE6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r="757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C3C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F85EC3-E0A6-4E2F-A4CB-85B8EB4F6E38}"/>
              </a:ext>
            </a:extLst>
          </p:cNvPr>
          <p:cNvSpPr txBox="1"/>
          <p:nvPr/>
        </p:nvSpPr>
        <p:spPr>
          <a:xfrm>
            <a:off x="4965430" y="6205783"/>
            <a:ext cx="6586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Robots as intelligent assistants to face COVID-19 pandemic</a:t>
            </a:r>
            <a:r>
              <a:rPr lang="it-IT" sz="1500" b="1" dirty="0">
                <a:latin typeface="Arial" panose="020B0604020202020204" pitchFamily="34" charset="0"/>
                <a:cs typeface="Arial" panose="020B0604020202020204" pitchFamily="34" charset="0"/>
              </a:rPr>
              <a:t>, V. Seidita et Al. 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84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4A999-5961-44E6-8071-52A690A5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it-IT" dirty="0" err="1"/>
              <a:t>TIAGo</a:t>
            </a:r>
            <a:r>
              <a:rPr lang="it-IT" dirty="0"/>
              <a:t> Robot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5930D0-95DD-4CF2-A851-833FC4FF5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0" y="2314807"/>
            <a:ext cx="6586489" cy="3465249"/>
          </a:xfrm>
        </p:spPr>
        <p:txBody>
          <a:bodyPr>
            <a:noAutofit/>
          </a:bodyPr>
          <a:lstStyle/>
          <a:p>
            <a:pPr>
              <a:buClr>
                <a:srgbClr val="FF0000"/>
              </a:buClr>
            </a:pPr>
            <a:r>
              <a:rPr lang="it-IT" sz="2000" dirty="0" err="1"/>
              <a:t>Developed</a:t>
            </a:r>
            <a:r>
              <a:rPr lang="it-IT" sz="2000" dirty="0"/>
              <a:t> by PAL – </a:t>
            </a:r>
            <a:r>
              <a:rPr lang="it-IT" sz="2000" dirty="0" err="1"/>
              <a:t>Robotics</a:t>
            </a:r>
            <a:r>
              <a:rPr lang="it-IT" sz="2000" dirty="0"/>
              <a:t>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 err="1"/>
              <a:t>manipulator-based</a:t>
            </a:r>
            <a:r>
              <a:rPr lang="it-IT" sz="2000" dirty="0"/>
              <a:t> </a:t>
            </a:r>
            <a:r>
              <a:rPr lang="it-IT" sz="2000" b="1" dirty="0"/>
              <a:t>service</a:t>
            </a:r>
            <a:r>
              <a:rPr lang="it-IT" sz="2000" dirty="0"/>
              <a:t> </a:t>
            </a:r>
            <a:r>
              <a:rPr lang="it-IT" sz="2000" b="1" dirty="0"/>
              <a:t>robot</a:t>
            </a:r>
          </a:p>
          <a:p>
            <a:pPr>
              <a:buClr>
                <a:srgbClr val="FF0000"/>
              </a:buClr>
            </a:pPr>
            <a:r>
              <a:rPr lang="it-IT" sz="2000" dirty="0"/>
              <a:t>Some technical </a:t>
            </a:r>
            <a:r>
              <a:rPr lang="it-IT" sz="2000" dirty="0" err="1"/>
              <a:t>specifications</a:t>
            </a:r>
            <a:endParaRPr lang="it-IT" sz="2000" dirty="0"/>
          </a:p>
          <a:p>
            <a:pPr>
              <a:buClr>
                <a:srgbClr val="FF0000"/>
              </a:buClr>
            </a:pPr>
            <a:r>
              <a:rPr lang="it-IT" sz="2000" dirty="0" err="1"/>
              <a:t>Recent</a:t>
            </a:r>
            <a:r>
              <a:rPr lang="it-IT" sz="2000" dirty="0"/>
              <a:t> studies prove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b="1" dirty="0" err="1"/>
              <a:t>adaptablity</a:t>
            </a:r>
            <a:r>
              <a:rPr lang="it-IT" sz="2000" dirty="0"/>
              <a:t> in a </a:t>
            </a:r>
            <a:r>
              <a:rPr lang="it-IT" sz="2000" b="1" dirty="0" err="1"/>
              <a:t>real</a:t>
            </a:r>
            <a:r>
              <a:rPr lang="it-IT" sz="2000" b="1" dirty="0"/>
              <a:t>-word</a:t>
            </a:r>
            <a:r>
              <a:rPr lang="it-IT" sz="2000" dirty="0"/>
              <a:t> scenario for assistive task and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potential</a:t>
            </a:r>
            <a:endParaRPr lang="it-IT" sz="2000" dirty="0"/>
          </a:p>
          <a:p>
            <a:pPr>
              <a:buClr>
                <a:srgbClr val="FF0000"/>
              </a:buClr>
            </a:pPr>
            <a:r>
              <a:rPr lang="it-IT" sz="2000" dirty="0"/>
              <a:t>In </a:t>
            </a:r>
            <a:r>
              <a:rPr lang="it-IT" sz="2000" dirty="0" err="1"/>
              <a:t>collaboration</a:t>
            </a:r>
            <a:r>
              <a:rPr lang="it-IT" sz="2000" dirty="0"/>
              <a:t> with </a:t>
            </a:r>
            <a:r>
              <a:rPr lang="it-IT" sz="2000" dirty="0" err="1"/>
              <a:t>Accerion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in </a:t>
            </a:r>
            <a:r>
              <a:rPr lang="it-IT" sz="2000" b="1" dirty="0"/>
              <a:t>hospitals</a:t>
            </a:r>
            <a:r>
              <a:rPr lang="it-IT" sz="2000" dirty="0"/>
              <a:t>  </a:t>
            </a:r>
            <a:r>
              <a:rPr lang="it-IT" sz="2000" b="1" dirty="0" err="1"/>
              <a:t>during</a:t>
            </a:r>
            <a:r>
              <a:rPr lang="it-IT" sz="2000" dirty="0"/>
              <a:t> </a:t>
            </a:r>
            <a:r>
              <a:rPr lang="it-IT" sz="2000" b="1" dirty="0"/>
              <a:t>COVID</a:t>
            </a:r>
            <a:r>
              <a:rPr lang="it-IT" sz="2000" dirty="0"/>
              <a:t> </a:t>
            </a:r>
            <a:r>
              <a:rPr lang="it-IT" sz="2000" b="1" dirty="0" err="1"/>
              <a:t>emergency</a:t>
            </a:r>
            <a:r>
              <a:rPr lang="it-IT" sz="2000" dirty="0"/>
              <a:t> to </a:t>
            </a:r>
            <a:r>
              <a:rPr lang="it-IT" sz="2000" b="1" dirty="0"/>
              <a:t>support</a:t>
            </a:r>
            <a:r>
              <a:rPr lang="it-IT" sz="2000" dirty="0"/>
              <a:t> </a:t>
            </a:r>
            <a:r>
              <a:rPr lang="it-IT" sz="2000" b="1" dirty="0" err="1"/>
              <a:t>medical</a:t>
            </a:r>
            <a:r>
              <a:rPr lang="it-IT" sz="2000" dirty="0"/>
              <a:t> </a:t>
            </a:r>
            <a:r>
              <a:rPr lang="it-IT" sz="2000" b="1" dirty="0"/>
              <a:t>staff</a:t>
            </a:r>
          </a:p>
          <a:p>
            <a:pPr>
              <a:buClr>
                <a:srgbClr val="FF0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with </a:t>
            </a:r>
            <a:r>
              <a:rPr lang="en-US" sz="2000" b="1" i="0" dirty="0">
                <a:effectLst/>
              </a:rPr>
              <a:t>CARESSER</a:t>
            </a:r>
            <a:r>
              <a:rPr lang="en-US" sz="2000" b="0" i="0" dirty="0">
                <a:effectLst/>
              </a:rPr>
              <a:t> for </a:t>
            </a:r>
            <a:r>
              <a:rPr lang="en-US" sz="2000" b="1" i="0" dirty="0">
                <a:effectLst/>
              </a:rPr>
              <a:t>social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assistance</a:t>
            </a:r>
            <a:r>
              <a:rPr lang="en-US" sz="2000" b="0" i="0" dirty="0">
                <a:effectLst/>
              </a:rPr>
              <a:t> to </a:t>
            </a:r>
            <a:r>
              <a:rPr lang="en-US" sz="2000" b="1" i="0" dirty="0">
                <a:effectLst/>
              </a:rPr>
              <a:t>elderly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people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FD88C-3342-427A-9A6C-3ACBC6EE6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r="757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C3C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F85EC3-E0A6-4E2F-A4CB-85B8EB4F6E38}"/>
              </a:ext>
            </a:extLst>
          </p:cNvPr>
          <p:cNvSpPr txBox="1"/>
          <p:nvPr/>
        </p:nvSpPr>
        <p:spPr>
          <a:xfrm>
            <a:off x="4965431" y="6025389"/>
            <a:ext cx="65864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Introducing CARESSER: A framework for in situ learning robot social assistance from expert knowledge and demonstrations, A. </a:t>
            </a:r>
            <a:r>
              <a:rPr 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Andriella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478383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4A999-5961-44E6-8071-52A690A5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it-IT" dirty="0" err="1"/>
              <a:t>TIAGo</a:t>
            </a:r>
            <a:r>
              <a:rPr lang="it-IT" dirty="0"/>
              <a:t> Robot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5930D0-95DD-4CF2-A851-833FC4FF5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0" y="2314807"/>
            <a:ext cx="6586489" cy="3465249"/>
          </a:xfrm>
        </p:spPr>
        <p:txBody>
          <a:bodyPr>
            <a:noAutofit/>
          </a:bodyPr>
          <a:lstStyle/>
          <a:p>
            <a:pPr>
              <a:buClr>
                <a:srgbClr val="FF0000"/>
              </a:buClr>
            </a:pPr>
            <a:r>
              <a:rPr lang="it-IT" sz="2000" dirty="0" err="1"/>
              <a:t>Developed</a:t>
            </a:r>
            <a:r>
              <a:rPr lang="it-IT" sz="2000" dirty="0"/>
              <a:t> by PAL – </a:t>
            </a:r>
            <a:r>
              <a:rPr lang="it-IT" sz="2000" dirty="0" err="1"/>
              <a:t>Robotics</a:t>
            </a:r>
            <a:r>
              <a:rPr lang="it-IT" sz="2000" dirty="0"/>
              <a:t>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 err="1"/>
              <a:t>manipulator-based</a:t>
            </a:r>
            <a:r>
              <a:rPr lang="it-IT" sz="2000" dirty="0"/>
              <a:t> </a:t>
            </a:r>
            <a:r>
              <a:rPr lang="it-IT" sz="2000" b="1" dirty="0"/>
              <a:t>service</a:t>
            </a:r>
            <a:r>
              <a:rPr lang="it-IT" sz="2000" dirty="0"/>
              <a:t> </a:t>
            </a:r>
            <a:r>
              <a:rPr lang="it-IT" sz="2000" b="1" dirty="0"/>
              <a:t>robot</a:t>
            </a:r>
          </a:p>
          <a:p>
            <a:pPr>
              <a:buClr>
                <a:srgbClr val="FF0000"/>
              </a:buClr>
            </a:pPr>
            <a:r>
              <a:rPr lang="it-IT" sz="2000" dirty="0"/>
              <a:t>Some technical </a:t>
            </a:r>
            <a:r>
              <a:rPr lang="it-IT" sz="2000" dirty="0" err="1"/>
              <a:t>specifications</a:t>
            </a:r>
            <a:endParaRPr lang="it-IT" sz="2000" dirty="0"/>
          </a:p>
          <a:p>
            <a:pPr>
              <a:buClr>
                <a:srgbClr val="FF0000"/>
              </a:buClr>
            </a:pPr>
            <a:r>
              <a:rPr lang="it-IT" sz="2000" dirty="0" err="1"/>
              <a:t>Recent</a:t>
            </a:r>
            <a:r>
              <a:rPr lang="it-IT" sz="2000" dirty="0"/>
              <a:t> studies prove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b="1" dirty="0" err="1"/>
              <a:t>adaptablity</a:t>
            </a:r>
            <a:r>
              <a:rPr lang="it-IT" sz="2000" dirty="0"/>
              <a:t> in a </a:t>
            </a:r>
            <a:r>
              <a:rPr lang="it-IT" sz="2000" b="1" dirty="0" err="1"/>
              <a:t>real</a:t>
            </a:r>
            <a:r>
              <a:rPr lang="it-IT" sz="2000" b="1" dirty="0"/>
              <a:t>-word</a:t>
            </a:r>
            <a:r>
              <a:rPr lang="it-IT" sz="2000" dirty="0"/>
              <a:t> scenario for assistive task and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potential</a:t>
            </a:r>
            <a:endParaRPr lang="it-IT" sz="2000" dirty="0"/>
          </a:p>
          <a:p>
            <a:pPr>
              <a:buClr>
                <a:srgbClr val="FF0000"/>
              </a:buClr>
            </a:pPr>
            <a:r>
              <a:rPr lang="it-IT" sz="2000" dirty="0"/>
              <a:t>In </a:t>
            </a:r>
            <a:r>
              <a:rPr lang="it-IT" sz="2000" dirty="0" err="1"/>
              <a:t>collaboration</a:t>
            </a:r>
            <a:r>
              <a:rPr lang="it-IT" sz="2000" dirty="0"/>
              <a:t> with </a:t>
            </a:r>
            <a:r>
              <a:rPr lang="it-IT" sz="2000" dirty="0" err="1"/>
              <a:t>Accerion</a:t>
            </a:r>
            <a:r>
              <a:rPr lang="it-IT" sz="2000" dirty="0"/>
              <a:t>,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in </a:t>
            </a:r>
            <a:r>
              <a:rPr lang="it-IT" sz="2000" b="1" dirty="0"/>
              <a:t>hospitals</a:t>
            </a:r>
            <a:r>
              <a:rPr lang="it-IT" sz="2000" dirty="0"/>
              <a:t>  </a:t>
            </a:r>
            <a:r>
              <a:rPr lang="it-IT" sz="2000" b="1" dirty="0" err="1"/>
              <a:t>during</a:t>
            </a:r>
            <a:r>
              <a:rPr lang="it-IT" sz="2000" dirty="0"/>
              <a:t> </a:t>
            </a:r>
            <a:r>
              <a:rPr lang="it-IT" sz="2000" b="1" dirty="0"/>
              <a:t>COVID</a:t>
            </a:r>
            <a:r>
              <a:rPr lang="it-IT" sz="2000" dirty="0"/>
              <a:t> </a:t>
            </a:r>
            <a:r>
              <a:rPr lang="it-IT" sz="2000" b="1" dirty="0" err="1"/>
              <a:t>emergency</a:t>
            </a:r>
            <a:r>
              <a:rPr lang="it-IT" sz="2000" dirty="0"/>
              <a:t> to </a:t>
            </a:r>
            <a:r>
              <a:rPr lang="it-IT" sz="2000" b="1" dirty="0"/>
              <a:t>support</a:t>
            </a:r>
            <a:r>
              <a:rPr lang="it-IT" sz="2000" dirty="0"/>
              <a:t> </a:t>
            </a:r>
            <a:r>
              <a:rPr lang="it-IT" sz="2000" b="1" dirty="0" err="1"/>
              <a:t>medical</a:t>
            </a:r>
            <a:r>
              <a:rPr lang="it-IT" sz="2000" dirty="0"/>
              <a:t> </a:t>
            </a:r>
            <a:r>
              <a:rPr lang="it-IT" sz="2000" b="1" dirty="0"/>
              <a:t>staff</a:t>
            </a:r>
          </a:p>
          <a:p>
            <a:pPr>
              <a:buClr>
                <a:srgbClr val="FF0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with </a:t>
            </a:r>
            <a:r>
              <a:rPr lang="en-US" sz="2000" b="1" i="0" dirty="0">
                <a:effectLst/>
              </a:rPr>
              <a:t>CARESSER</a:t>
            </a:r>
            <a:r>
              <a:rPr lang="en-US" sz="2000" b="0" i="0" dirty="0">
                <a:effectLst/>
              </a:rPr>
              <a:t> for </a:t>
            </a:r>
            <a:r>
              <a:rPr lang="en-US" sz="2000" b="1" i="0" dirty="0">
                <a:effectLst/>
              </a:rPr>
              <a:t>social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assistance</a:t>
            </a:r>
            <a:r>
              <a:rPr lang="en-US" sz="2000" b="0" i="0" dirty="0">
                <a:effectLst/>
              </a:rPr>
              <a:t> to </a:t>
            </a:r>
            <a:r>
              <a:rPr lang="en-US" sz="2000" b="1" i="0" dirty="0">
                <a:effectLst/>
              </a:rPr>
              <a:t>elderly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people</a:t>
            </a:r>
          </a:p>
          <a:p>
            <a:pPr>
              <a:buClr>
                <a:srgbClr val="FF0000"/>
              </a:buClr>
            </a:pPr>
            <a:r>
              <a:rPr lang="en-US" sz="2000" dirty="0" err="1"/>
              <a:t>TIAGo</a:t>
            </a:r>
            <a:r>
              <a:rPr lang="en-US" sz="2000" dirty="0"/>
              <a:t> is also used in </a:t>
            </a:r>
            <a:r>
              <a:rPr lang="en-US" sz="2000" b="1" dirty="0"/>
              <a:t>nursing</a:t>
            </a:r>
            <a:r>
              <a:rPr lang="en-US" sz="2000" dirty="0"/>
              <a:t> </a:t>
            </a:r>
            <a:r>
              <a:rPr lang="en-US" sz="2000" b="1" dirty="0"/>
              <a:t>homes</a:t>
            </a:r>
            <a:r>
              <a:rPr lang="en-US" sz="2000" dirty="0"/>
              <a:t> to </a:t>
            </a:r>
            <a:r>
              <a:rPr lang="en-US" sz="2000" b="1" dirty="0"/>
              <a:t>support</a:t>
            </a:r>
            <a:r>
              <a:rPr lang="en-US" sz="2000" dirty="0"/>
              <a:t> and assist </a:t>
            </a:r>
            <a:r>
              <a:rPr lang="en-US" sz="2000" b="1" dirty="0" err="1"/>
              <a:t>elederly</a:t>
            </a:r>
            <a:r>
              <a:rPr lang="en-US" sz="2000" dirty="0"/>
              <a:t> or </a:t>
            </a:r>
            <a:r>
              <a:rPr lang="en-US" sz="2000" b="1" dirty="0"/>
              <a:t>people</a:t>
            </a:r>
            <a:r>
              <a:rPr lang="en-US" sz="2000" dirty="0"/>
              <a:t> with </a:t>
            </a:r>
            <a:r>
              <a:rPr lang="en-US" sz="2000" b="1" dirty="0" err="1"/>
              <a:t>disablities</a:t>
            </a:r>
            <a:endParaRPr lang="it-IT" sz="2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FD88C-3342-427A-9A6C-3ACBC6EE6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r="757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C3C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72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AFD6D3-682D-489B-B55C-D76C18B07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" y="0"/>
            <a:ext cx="10515600" cy="1325563"/>
          </a:xfrm>
        </p:spPr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recent</a:t>
            </a:r>
            <a:r>
              <a:rPr lang="it-IT" dirty="0"/>
              <a:t> </a:t>
            </a:r>
            <a:r>
              <a:rPr lang="it-IT" dirty="0" err="1"/>
              <a:t>interest</a:t>
            </a:r>
            <a:r>
              <a:rPr lang="it-IT" dirty="0"/>
              <a:t> study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D196EC-CE8B-4E5D-8800-709260B6B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7320" y="1660524"/>
            <a:ext cx="5257800" cy="4402455"/>
          </a:xfrm>
        </p:spPr>
        <p:txBody>
          <a:bodyPr>
            <a:normAutofit fontScale="70000" lnSpcReduction="20000"/>
          </a:bodyPr>
          <a:lstStyle/>
          <a:p>
            <a:pPr>
              <a:buClr>
                <a:srgbClr val="FFC000"/>
              </a:buClr>
            </a:pPr>
            <a:r>
              <a:rPr lang="it-IT" b="1" dirty="0" err="1"/>
              <a:t>Fully</a:t>
            </a:r>
            <a:r>
              <a:rPr lang="it-IT" dirty="0"/>
              <a:t> </a:t>
            </a:r>
            <a:r>
              <a:rPr lang="it-IT" b="1" dirty="0" err="1"/>
              <a:t>autonomous</a:t>
            </a:r>
            <a:r>
              <a:rPr lang="it-IT" dirty="0"/>
              <a:t> </a:t>
            </a:r>
            <a:r>
              <a:rPr lang="it-IT" b="1" dirty="0"/>
              <a:t>mobile </a:t>
            </a:r>
            <a:r>
              <a:rPr lang="it-IT" b="1" dirty="0" err="1"/>
              <a:t>robotic</a:t>
            </a:r>
            <a:r>
              <a:rPr lang="it-IT" dirty="0"/>
              <a:t> </a:t>
            </a:r>
            <a:r>
              <a:rPr lang="it-IT" b="1" dirty="0" err="1"/>
              <a:t>platform</a:t>
            </a:r>
            <a:r>
              <a:rPr lang="it-IT" dirty="0"/>
              <a:t> to </a:t>
            </a:r>
            <a:r>
              <a:rPr lang="it-IT" b="1" dirty="0"/>
              <a:t>support</a:t>
            </a:r>
            <a:r>
              <a:rPr lang="it-IT" dirty="0"/>
              <a:t> </a:t>
            </a:r>
            <a:r>
              <a:rPr lang="it-IT" dirty="0" err="1"/>
              <a:t>elderly</a:t>
            </a:r>
            <a:r>
              <a:rPr lang="it-IT" dirty="0"/>
              <a:t> and people with </a:t>
            </a:r>
            <a:r>
              <a:rPr lang="it-IT" dirty="0" err="1"/>
              <a:t>different</a:t>
            </a:r>
            <a:r>
              <a:rPr lang="it-IT" dirty="0"/>
              <a:t> degrees of </a:t>
            </a:r>
            <a:r>
              <a:rPr lang="it-IT" dirty="0" err="1"/>
              <a:t>disability</a:t>
            </a:r>
            <a:endParaRPr lang="it-IT" dirty="0"/>
          </a:p>
          <a:p>
            <a:pPr>
              <a:buClr>
                <a:srgbClr val="FFC000"/>
              </a:buClr>
            </a:pPr>
            <a:r>
              <a:rPr lang="it-IT" b="1" dirty="0" err="1"/>
              <a:t>Complex</a:t>
            </a:r>
            <a:r>
              <a:rPr lang="it-IT" dirty="0"/>
              <a:t> </a:t>
            </a:r>
            <a:r>
              <a:rPr lang="it-IT" b="1" dirty="0"/>
              <a:t>hardware</a:t>
            </a:r>
            <a:r>
              <a:rPr lang="it-IT" dirty="0"/>
              <a:t> setup, </a:t>
            </a:r>
            <a:r>
              <a:rPr lang="it-IT" b="1" dirty="0" err="1"/>
              <a:t>functionalities</a:t>
            </a:r>
            <a:r>
              <a:rPr lang="it-IT" dirty="0"/>
              <a:t> and </a:t>
            </a:r>
            <a:r>
              <a:rPr lang="it-IT" b="1" dirty="0" err="1"/>
              <a:t>different</a:t>
            </a:r>
            <a:r>
              <a:rPr lang="it-IT" dirty="0"/>
              <a:t> </a:t>
            </a:r>
            <a:r>
              <a:rPr lang="it-IT" b="1" dirty="0" err="1"/>
              <a:t>biosignals</a:t>
            </a:r>
            <a:r>
              <a:rPr lang="it-IT" dirty="0"/>
              <a:t> </a:t>
            </a:r>
            <a:r>
              <a:rPr lang="it-IT" b="1" dirty="0" err="1"/>
              <a:t>acquisition</a:t>
            </a:r>
            <a:endParaRPr lang="it-IT" b="1" dirty="0"/>
          </a:p>
          <a:p>
            <a:pPr>
              <a:buClr>
                <a:srgbClr val="FFC000"/>
              </a:buClr>
            </a:pPr>
            <a:r>
              <a:rPr lang="it-IT" dirty="0"/>
              <a:t>Three end users groups with </a:t>
            </a:r>
            <a:r>
              <a:rPr lang="it-IT" b="1" dirty="0" err="1"/>
              <a:t>different</a:t>
            </a:r>
            <a:r>
              <a:rPr lang="it-IT" dirty="0"/>
              <a:t> </a:t>
            </a:r>
            <a:r>
              <a:rPr lang="it-IT" b="1" dirty="0" err="1"/>
              <a:t>residual</a:t>
            </a:r>
            <a:r>
              <a:rPr lang="it-IT" dirty="0"/>
              <a:t> </a:t>
            </a:r>
            <a:r>
              <a:rPr lang="it-IT" b="1" dirty="0"/>
              <a:t>capabilities</a:t>
            </a:r>
          </a:p>
          <a:p>
            <a:pPr>
              <a:buClr>
                <a:srgbClr val="FFC000"/>
              </a:buClr>
            </a:pPr>
            <a:r>
              <a:rPr lang="it-IT" dirty="0"/>
              <a:t> </a:t>
            </a:r>
            <a:r>
              <a:rPr lang="it-IT" b="1" dirty="0"/>
              <a:t>Extension</a:t>
            </a:r>
            <a:r>
              <a:rPr lang="it-IT" dirty="0"/>
              <a:t> to </a:t>
            </a:r>
            <a:r>
              <a:rPr lang="it-IT" b="1" dirty="0"/>
              <a:t>assistive</a:t>
            </a:r>
            <a:r>
              <a:rPr lang="it-IT" dirty="0"/>
              <a:t> </a:t>
            </a:r>
            <a:r>
              <a:rPr lang="it-IT" b="1" dirty="0" err="1"/>
              <a:t>robots</a:t>
            </a:r>
            <a:r>
              <a:rPr lang="it-IT" dirty="0"/>
              <a:t>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: </a:t>
            </a:r>
            <a:r>
              <a:rPr lang="it-IT" dirty="0" err="1"/>
              <a:t>TIAGo</a:t>
            </a:r>
            <a:r>
              <a:rPr lang="it-IT" dirty="0"/>
              <a:t>, Care-O-Bot and PR2</a:t>
            </a:r>
          </a:p>
          <a:p>
            <a:pPr>
              <a:buClr>
                <a:srgbClr val="FFC000"/>
              </a:buClr>
            </a:pPr>
            <a:r>
              <a:rPr lang="it-IT" b="1" dirty="0"/>
              <a:t>Evaluation</a:t>
            </a:r>
            <a:r>
              <a:rPr lang="it-IT" dirty="0"/>
              <a:t> </a:t>
            </a:r>
            <a:r>
              <a:rPr lang="it-IT" b="1" dirty="0" err="1"/>
              <a:t>based</a:t>
            </a:r>
            <a:r>
              <a:rPr lang="it-IT" dirty="0"/>
              <a:t> on </a:t>
            </a:r>
            <a:r>
              <a:rPr lang="it-IT" b="1" dirty="0"/>
              <a:t>activities</a:t>
            </a:r>
            <a:r>
              <a:rPr lang="it-IT" dirty="0"/>
              <a:t> of </a:t>
            </a:r>
            <a:r>
              <a:rPr lang="it-IT" b="1" dirty="0"/>
              <a:t>ADL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different</a:t>
            </a:r>
            <a:r>
              <a:rPr lang="it-IT" dirty="0"/>
              <a:t> </a:t>
            </a:r>
            <a:r>
              <a:rPr lang="it-IT" b="1" dirty="0" err="1"/>
              <a:t>interfaces</a:t>
            </a:r>
            <a:endParaRPr lang="it-IT" b="1" dirty="0"/>
          </a:p>
          <a:p>
            <a:pPr>
              <a:buClr>
                <a:srgbClr val="FFC000"/>
              </a:buClr>
            </a:pPr>
            <a:r>
              <a:rPr lang="it-IT" b="1" dirty="0" err="1"/>
              <a:t>Results</a:t>
            </a:r>
            <a:endParaRPr lang="it-IT" b="1" dirty="0"/>
          </a:p>
          <a:p>
            <a:pPr>
              <a:buClr>
                <a:srgbClr val="FFC000"/>
              </a:buClr>
            </a:pPr>
            <a:r>
              <a:rPr lang="it-IT" b="1" dirty="0"/>
              <a:t>Pro</a:t>
            </a:r>
            <a:r>
              <a:rPr lang="it-IT" dirty="0"/>
              <a:t>: </a:t>
            </a:r>
            <a:r>
              <a:rPr lang="it-IT" dirty="0" err="1"/>
              <a:t>modularity</a:t>
            </a:r>
            <a:r>
              <a:rPr lang="it-IT" dirty="0"/>
              <a:t>,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autonomous</a:t>
            </a:r>
            <a:endParaRPr lang="it-IT" dirty="0"/>
          </a:p>
          <a:p>
            <a:pPr>
              <a:buClr>
                <a:srgbClr val="FFC000"/>
              </a:buClr>
            </a:pPr>
            <a:r>
              <a:rPr lang="it-IT" b="1" dirty="0"/>
              <a:t>Cons</a:t>
            </a:r>
            <a:r>
              <a:rPr lang="it-IT" dirty="0"/>
              <a:t>: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, </a:t>
            </a:r>
            <a:r>
              <a:rPr lang="it-IT" dirty="0" err="1"/>
              <a:t>not</a:t>
            </a:r>
            <a:r>
              <a:rPr lang="it-IT" dirty="0"/>
              <a:t> accessibile </a:t>
            </a:r>
            <a:r>
              <a:rPr lang="it-IT" dirty="0" err="1"/>
              <a:t>autonomously</a:t>
            </a:r>
            <a:r>
              <a:rPr lang="it-IT" dirty="0"/>
              <a:t>, invasive </a:t>
            </a:r>
          </a:p>
          <a:p>
            <a:pPr>
              <a:buClr>
                <a:srgbClr val="FFC000"/>
              </a:buClr>
            </a:pPr>
            <a:endParaRPr lang="it-IT" dirty="0"/>
          </a:p>
          <a:p>
            <a:pPr>
              <a:buClr>
                <a:srgbClr val="FFC000"/>
              </a:buClr>
            </a:pPr>
            <a:endParaRPr lang="it-IT" dirty="0"/>
          </a:p>
          <a:p>
            <a:pPr>
              <a:buClr>
                <a:srgbClr val="FFC000"/>
              </a:buClr>
            </a:pPr>
            <a:endParaRPr lang="it-IT" dirty="0"/>
          </a:p>
          <a:p>
            <a:pPr>
              <a:buClr>
                <a:srgbClr val="FFC000"/>
              </a:buClr>
            </a:pP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8E255A0-9462-491A-93F0-C849FDAFE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" y="1660524"/>
            <a:ext cx="5479134" cy="4016375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DCF9470-9E15-4CCE-8935-B52A2F22DD3C}"/>
              </a:ext>
            </a:extLst>
          </p:cNvPr>
          <p:cNvCxnSpPr>
            <a:cxnSpLocks/>
          </p:cNvCxnSpPr>
          <p:nvPr/>
        </p:nvCxnSpPr>
        <p:spPr>
          <a:xfrm>
            <a:off x="436880" y="1126676"/>
            <a:ext cx="11175112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F559A2D-23AE-4AEF-8E39-99004C2E54ED}"/>
              </a:ext>
            </a:extLst>
          </p:cNvPr>
          <p:cNvSpPr txBox="1"/>
          <p:nvPr/>
        </p:nvSpPr>
        <p:spPr>
          <a:xfrm>
            <a:off x="284480" y="6028608"/>
            <a:ext cx="1190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b="1" dirty="0"/>
              <a:t>M. </a:t>
            </a:r>
            <a:r>
              <a:rPr lang="it-IT" b="1" dirty="0" err="1"/>
              <a:t>Catalan</a:t>
            </a:r>
            <a:r>
              <a:rPr lang="it-IT" b="1" dirty="0"/>
              <a:t>, A. Bianco et Al, </a:t>
            </a:r>
            <a:r>
              <a:rPr lang="en-US" sz="1800" b="1" i="0" u="none" strike="noStrike" baseline="0" dirty="0">
                <a:latin typeface="URWPalladioL-Bold"/>
              </a:rPr>
              <a:t>A Modular Mobile Robotic Platform to Assist People with </a:t>
            </a:r>
            <a:r>
              <a:rPr lang="it-IT" sz="1800" b="1" i="0" u="none" strike="noStrike" baseline="0" dirty="0" err="1">
                <a:latin typeface="URWPalladioL-Bold"/>
              </a:rPr>
              <a:t>Different</a:t>
            </a:r>
            <a:r>
              <a:rPr lang="it-IT" sz="1800" b="1" i="0" u="none" strike="noStrike" baseline="0" dirty="0">
                <a:latin typeface="URWPalladioL-Bold"/>
              </a:rPr>
              <a:t> Degrees of </a:t>
            </a:r>
            <a:r>
              <a:rPr lang="it-IT" sz="1800" b="1" i="0" u="none" strike="noStrike" baseline="0" dirty="0" err="1">
                <a:latin typeface="URWPalladioL-Bold"/>
              </a:rPr>
              <a:t>Disability</a:t>
            </a:r>
            <a:r>
              <a:rPr lang="it-IT" sz="1800" b="1" i="0" u="none" strike="noStrike" baseline="0" dirty="0">
                <a:latin typeface="URWPalladioL-Bold"/>
              </a:rPr>
              <a:t>, 2021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947078490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3DE8061-FBFA-4405-829F-231B7E2E8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3" y="2141537"/>
            <a:ext cx="6113394" cy="385381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B7BBE27-7FB6-4FAB-8D53-D71139AFB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How to control </a:t>
            </a:r>
            <a:r>
              <a:rPr lang="it-IT" dirty="0" err="1"/>
              <a:t>TIAGo</a:t>
            </a:r>
            <a:r>
              <a:rPr lang="it-IT" dirty="0"/>
              <a:t> mobile base?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5B7F66-9415-4E11-9785-793BF2C0C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41537"/>
            <a:ext cx="5257800" cy="4351338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Since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b="1" dirty="0"/>
              <a:t>non-</a:t>
            </a:r>
            <a:r>
              <a:rPr lang="it-IT" sz="2000" b="1" dirty="0" err="1"/>
              <a:t>holonomic</a:t>
            </a:r>
            <a:r>
              <a:rPr lang="it-IT" sz="2000" dirty="0"/>
              <a:t> </a:t>
            </a: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/>
              <a:t>robot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 err="1"/>
              <a:t>not</a:t>
            </a:r>
            <a:r>
              <a:rPr lang="it-IT" sz="2000" dirty="0"/>
              <a:t> </a:t>
            </a:r>
            <a:r>
              <a:rPr lang="it-IT" sz="2000" b="1" dirty="0" err="1"/>
              <a:t>able</a:t>
            </a:r>
            <a:r>
              <a:rPr lang="it-IT" sz="2000" dirty="0"/>
              <a:t> to </a:t>
            </a:r>
            <a:r>
              <a:rPr lang="it-IT" sz="2000" b="1" dirty="0" err="1"/>
              <a:t>translate</a:t>
            </a:r>
            <a:r>
              <a:rPr lang="it-IT" sz="2000" dirty="0"/>
              <a:t> </a:t>
            </a:r>
            <a:r>
              <a:rPr lang="it-IT" sz="2000" b="1" dirty="0" err="1"/>
              <a:t>across</a:t>
            </a:r>
            <a:r>
              <a:rPr lang="it-IT" sz="2000" dirty="0"/>
              <a:t> the </a:t>
            </a:r>
            <a:r>
              <a:rPr lang="it-IT" sz="2000" b="1" dirty="0" err="1"/>
              <a:t>direction</a:t>
            </a:r>
            <a:r>
              <a:rPr lang="it-IT" sz="2000" dirty="0"/>
              <a:t> of the </a:t>
            </a:r>
            <a:r>
              <a:rPr lang="it-IT" sz="2000" b="1" dirty="0" err="1"/>
              <a:t>wheels</a:t>
            </a:r>
            <a:r>
              <a:rPr lang="it-IT" sz="2000" dirty="0"/>
              <a:t>, </a:t>
            </a:r>
            <a:r>
              <a:rPr lang="it-IT" sz="2000" dirty="0" err="1"/>
              <a:t>then</a:t>
            </a:r>
            <a:r>
              <a:rPr lang="it-IT" sz="2000" dirty="0"/>
              <a:t> in order to </a:t>
            </a:r>
            <a:r>
              <a:rPr lang="it-IT" sz="2000" dirty="0" err="1"/>
              <a:t>change</a:t>
            </a:r>
            <a:r>
              <a:rPr lang="it-IT" sz="2000" dirty="0"/>
              <a:t> </a:t>
            </a:r>
            <a:r>
              <a:rPr lang="it-IT" sz="2000" dirty="0" err="1"/>
              <a:t>direction</a:t>
            </a:r>
            <a:r>
              <a:rPr lang="it-IT" sz="2000" dirty="0"/>
              <a:t> an </a:t>
            </a:r>
            <a:r>
              <a:rPr lang="it-IT" sz="2000" b="1" dirty="0" err="1"/>
              <a:t>angular</a:t>
            </a:r>
            <a:r>
              <a:rPr lang="it-IT" sz="2000" dirty="0"/>
              <a:t> </a:t>
            </a:r>
            <a:r>
              <a:rPr lang="it-IT" sz="2000" b="1" dirty="0" err="1"/>
              <a:t>velocity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to be </a:t>
            </a:r>
            <a:r>
              <a:rPr lang="it-IT" sz="2000" dirty="0" err="1"/>
              <a:t>specified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dirty="0"/>
              <a:t>In </a:t>
            </a:r>
            <a:r>
              <a:rPr lang="it-IT" sz="2000" dirty="0" err="1"/>
              <a:t>particular</a:t>
            </a:r>
            <a:r>
              <a:rPr lang="it-IT" sz="2000" dirty="0"/>
              <a:t> to </a:t>
            </a:r>
            <a:r>
              <a:rPr lang="it-IT" sz="2000" dirty="0" err="1"/>
              <a:t>move</a:t>
            </a:r>
            <a:r>
              <a:rPr lang="it-IT" sz="2000" dirty="0"/>
              <a:t> </a:t>
            </a:r>
            <a:r>
              <a:rPr lang="it-IT" sz="2000" dirty="0" err="1"/>
              <a:t>TIAGo</a:t>
            </a:r>
            <a:r>
              <a:rPr lang="it-IT" sz="2000" dirty="0"/>
              <a:t> base, a </a:t>
            </a:r>
            <a:r>
              <a:rPr lang="it-IT" sz="2000" b="1" dirty="0"/>
              <a:t>Twist</a:t>
            </a:r>
            <a:r>
              <a:rPr lang="it-IT" sz="2000" dirty="0"/>
              <a:t> </a:t>
            </a:r>
            <a:r>
              <a:rPr lang="it-IT" sz="2000" b="1" dirty="0" err="1"/>
              <a:t>message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to be </a:t>
            </a:r>
            <a:r>
              <a:rPr lang="it-IT" sz="2000" b="1" dirty="0" err="1"/>
              <a:t>published</a:t>
            </a:r>
            <a:r>
              <a:rPr lang="it-IT" sz="2000" dirty="0"/>
              <a:t> with a </a:t>
            </a:r>
            <a:r>
              <a:rPr lang="it-IT" sz="2000" b="1" dirty="0" err="1"/>
              <a:t>certain</a:t>
            </a:r>
            <a:r>
              <a:rPr lang="it-IT" sz="2000" dirty="0"/>
              <a:t> </a:t>
            </a:r>
            <a:r>
              <a:rPr lang="it-IT" sz="2000" b="1" dirty="0"/>
              <a:t>rate</a:t>
            </a:r>
            <a:r>
              <a:rPr lang="it-IT" sz="2000" dirty="0"/>
              <a:t>, on a </a:t>
            </a:r>
            <a:r>
              <a:rPr lang="it-IT" sz="2000" dirty="0" err="1"/>
              <a:t>specific</a:t>
            </a:r>
            <a:r>
              <a:rPr lang="it-IT" sz="2000" dirty="0"/>
              <a:t> </a:t>
            </a:r>
            <a:r>
              <a:rPr lang="it-IT" sz="2000" dirty="0" err="1"/>
              <a:t>topic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/>
              <a:t>ROS</a:t>
            </a:r>
            <a:r>
              <a:rPr lang="it-IT" sz="2000" dirty="0"/>
              <a:t> </a:t>
            </a:r>
            <a:r>
              <a:rPr lang="it-IT" sz="2000" b="1" dirty="0"/>
              <a:t>plugins</a:t>
            </a:r>
            <a:r>
              <a:rPr lang="it-IT" sz="2000" dirty="0"/>
              <a:t> </a:t>
            </a:r>
            <a:r>
              <a:rPr lang="it-IT" sz="2000" dirty="0" err="1"/>
              <a:t>demanded</a:t>
            </a:r>
            <a:r>
              <a:rPr lang="it-IT" sz="2000" dirty="0"/>
              <a:t> of </a:t>
            </a:r>
            <a:r>
              <a:rPr lang="it-IT" sz="2000" dirty="0" err="1"/>
              <a:t>controlling</a:t>
            </a:r>
            <a:r>
              <a:rPr lang="it-IT" sz="2000" dirty="0"/>
              <a:t> </a:t>
            </a:r>
            <a:r>
              <a:rPr lang="it-IT" sz="2000" dirty="0" err="1"/>
              <a:t>wheels</a:t>
            </a:r>
            <a:r>
              <a:rPr lang="it-IT" sz="2000" dirty="0"/>
              <a:t> </a:t>
            </a:r>
            <a:r>
              <a:rPr lang="it-IT" sz="2000" dirty="0" err="1"/>
              <a:t>velocity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</a:t>
            </a:r>
            <a:r>
              <a:rPr lang="it-IT" sz="2000" b="1" dirty="0" err="1"/>
              <a:t>receive</a:t>
            </a:r>
            <a:r>
              <a:rPr lang="it-IT" sz="2000" dirty="0"/>
              <a:t> </a:t>
            </a:r>
            <a:r>
              <a:rPr lang="it-IT" sz="2000" dirty="0" err="1"/>
              <a:t>our</a:t>
            </a:r>
            <a:r>
              <a:rPr lang="it-IT" sz="2000" dirty="0"/>
              <a:t> </a:t>
            </a:r>
            <a:r>
              <a:rPr lang="it-IT" sz="2000" b="1" dirty="0"/>
              <a:t>Twist</a:t>
            </a:r>
            <a:r>
              <a:rPr lang="it-IT" sz="2000" dirty="0"/>
              <a:t> </a:t>
            </a:r>
            <a:r>
              <a:rPr lang="it-IT" sz="2000" b="1" dirty="0" err="1"/>
              <a:t>message</a:t>
            </a:r>
            <a:r>
              <a:rPr lang="it-IT" sz="2000" dirty="0"/>
              <a:t> and </a:t>
            </a:r>
            <a:r>
              <a:rPr lang="it-IT" sz="2000" dirty="0" err="1"/>
              <a:t>will</a:t>
            </a:r>
            <a:r>
              <a:rPr lang="it-IT" sz="2000" dirty="0"/>
              <a:t> </a:t>
            </a:r>
            <a:r>
              <a:rPr lang="it-IT" sz="2000" dirty="0" err="1"/>
              <a:t>actuate</a:t>
            </a:r>
            <a:r>
              <a:rPr lang="it-IT" sz="2000" dirty="0"/>
              <a:t> the </a:t>
            </a:r>
            <a:r>
              <a:rPr lang="it-IT" sz="2000" b="1" dirty="0" err="1"/>
              <a:t>corresponding</a:t>
            </a:r>
            <a:r>
              <a:rPr lang="it-IT" sz="2000" dirty="0"/>
              <a:t> </a:t>
            </a:r>
            <a:r>
              <a:rPr lang="it-IT" sz="2000" b="1" dirty="0" err="1"/>
              <a:t>motors</a:t>
            </a:r>
            <a:r>
              <a:rPr lang="it-IT" sz="2000" dirty="0"/>
              <a:t> on the </a:t>
            </a:r>
            <a:r>
              <a:rPr lang="it-IT" sz="2000" dirty="0" err="1"/>
              <a:t>basis</a:t>
            </a:r>
            <a:r>
              <a:rPr lang="it-IT" sz="2000" dirty="0"/>
              <a:t> of the </a:t>
            </a:r>
            <a:r>
              <a:rPr lang="it-IT" sz="2000" b="1" dirty="0" err="1"/>
              <a:t>specified</a:t>
            </a:r>
            <a:r>
              <a:rPr lang="it-IT" sz="2000" dirty="0"/>
              <a:t> </a:t>
            </a:r>
            <a:r>
              <a:rPr lang="it-IT" sz="2000" b="1" dirty="0" err="1"/>
              <a:t>velocities</a:t>
            </a:r>
            <a:r>
              <a:rPr lang="it-IT" sz="2000" dirty="0"/>
              <a:t>. 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C7FF0CB-341A-4367-96CC-0B913B166520}"/>
              </a:ext>
            </a:extLst>
          </p:cNvPr>
          <p:cNvCxnSpPr>
            <a:cxnSpLocks/>
          </p:cNvCxnSpPr>
          <p:nvPr/>
        </p:nvCxnSpPr>
        <p:spPr>
          <a:xfrm>
            <a:off x="417250" y="1793290"/>
            <a:ext cx="10582183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694FB0B-055B-49B1-8A41-7BF932193355}"/>
              </a:ext>
            </a:extLst>
          </p:cNvPr>
          <p:cNvSpPr txBox="1"/>
          <p:nvPr/>
        </p:nvSpPr>
        <p:spPr>
          <a:xfrm>
            <a:off x="6169981" y="5788241"/>
            <a:ext cx="518381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http://wiki.ros.org/Robots/TIAGo/Tutorials/motions/cmd_vel</a:t>
            </a:r>
          </a:p>
        </p:txBody>
      </p:sp>
    </p:spTree>
    <p:extLst>
      <p:ext uri="{BB962C8B-B14F-4D97-AF65-F5344CB8AC3E}">
        <p14:creationId xmlns:p14="http://schemas.microsoft.com/office/powerpoint/2010/main" val="3740057062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7BB3EF-BFD4-4C58-8049-900A60619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How to control </a:t>
            </a:r>
            <a:r>
              <a:rPr lang="it-IT" dirty="0" err="1"/>
              <a:t>TIAGo</a:t>
            </a:r>
            <a:r>
              <a:rPr lang="it-IT" dirty="0"/>
              <a:t> </a:t>
            </a:r>
            <a:r>
              <a:rPr lang="it-IT" dirty="0" err="1"/>
              <a:t>arm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10A6AC-E938-477F-93DC-8317957BF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/>
              <a:t>Thanks to </a:t>
            </a:r>
            <a:r>
              <a:rPr lang="it-IT" sz="2000" b="1" dirty="0" err="1"/>
              <a:t>MoveIt</a:t>
            </a:r>
            <a:r>
              <a:rPr lang="it-IT" sz="2000" b="1" dirty="0"/>
              <a:t>!</a:t>
            </a:r>
            <a:r>
              <a:rPr lang="it-IT" sz="2000" dirty="0"/>
              <a:t>, </a:t>
            </a:r>
            <a:r>
              <a:rPr lang="en-US" sz="2000" b="0" i="0" dirty="0">
                <a:effectLst/>
              </a:rPr>
              <a:t>an easy-to-use </a:t>
            </a:r>
            <a:r>
              <a:rPr lang="en-US" sz="2000" b="1" i="0" dirty="0">
                <a:effectLst/>
              </a:rPr>
              <a:t>open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source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robotics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manipulation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platform</a:t>
            </a:r>
            <a:r>
              <a:rPr lang="en-US" sz="2000" dirty="0">
                <a:solidFill>
                  <a:srgbClr val="3C4A69"/>
                </a:solidFill>
              </a:rPr>
              <a:t> </a:t>
            </a:r>
            <a:r>
              <a:rPr lang="en-US" sz="2000" dirty="0"/>
              <a:t>already presents and configured into </a:t>
            </a:r>
            <a:r>
              <a:rPr lang="en-US" sz="2000" dirty="0" err="1"/>
              <a:t>TIAGo</a:t>
            </a:r>
            <a:r>
              <a:rPr lang="en-US" sz="2000" dirty="0">
                <a:solidFill>
                  <a:srgbClr val="3C4A69"/>
                </a:solidFill>
              </a:rPr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MoveIt</a:t>
            </a:r>
            <a:r>
              <a:rPr lang="it-IT" sz="2000" dirty="0"/>
              <a:t>, </a:t>
            </a:r>
            <a:r>
              <a:rPr lang="it-IT" sz="2000" dirty="0" err="1"/>
              <a:t>knowing</a:t>
            </a:r>
            <a:r>
              <a:rPr lang="it-IT" sz="2000" dirty="0"/>
              <a:t> the </a:t>
            </a:r>
            <a:r>
              <a:rPr lang="it-IT" sz="2000" dirty="0" err="1"/>
              <a:t>description</a:t>
            </a:r>
            <a:r>
              <a:rPr lang="it-IT" sz="2000" dirty="0"/>
              <a:t> of the robot (</a:t>
            </a:r>
            <a:r>
              <a:rPr lang="it-IT" sz="2000" b="1" dirty="0"/>
              <a:t>URDF</a:t>
            </a:r>
            <a:r>
              <a:rPr lang="it-IT" sz="2000" dirty="0"/>
              <a:t>), </a:t>
            </a:r>
            <a:r>
              <a:rPr lang="it-IT" sz="2000" b="1" dirty="0"/>
              <a:t>compute</a:t>
            </a:r>
            <a:r>
              <a:rPr lang="it-IT" sz="2000" dirty="0"/>
              <a:t> a </a:t>
            </a:r>
            <a:r>
              <a:rPr lang="it-IT" sz="2000" b="1" dirty="0" err="1"/>
              <a:t>trajectory</a:t>
            </a:r>
            <a:r>
              <a:rPr lang="it-IT" sz="2000" dirty="0"/>
              <a:t> for </a:t>
            </a:r>
            <a:r>
              <a:rPr lang="it-IT" sz="2000" b="1" dirty="0" err="1"/>
              <a:t>all</a:t>
            </a:r>
            <a:r>
              <a:rPr lang="it-IT" sz="2000" dirty="0"/>
              <a:t> the </a:t>
            </a:r>
            <a:r>
              <a:rPr lang="it-IT" sz="2000" b="1" dirty="0"/>
              <a:t>joints</a:t>
            </a:r>
            <a:r>
              <a:rPr lang="it-IT" sz="2000" dirty="0"/>
              <a:t> of the </a:t>
            </a:r>
            <a:r>
              <a:rPr lang="it-IT" sz="2000" dirty="0" err="1"/>
              <a:t>arm</a:t>
            </a:r>
            <a:r>
              <a:rPr lang="it-IT" sz="2000" dirty="0"/>
              <a:t>, for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reason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 err="1"/>
              <a:t>possible</a:t>
            </a:r>
            <a:r>
              <a:rPr lang="it-IT" sz="2000" dirty="0"/>
              <a:t> to </a:t>
            </a:r>
            <a:r>
              <a:rPr lang="it-IT" sz="2000" b="1" dirty="0"/>
              <a:t>control</a:t>
            </a:r>
            <a:r>
              <a:rPr lang="it-IT" sz="2000" dirty="0"/>
              <a:t> </a:t>
            </a:r>
            <a:r>
              <a:rPr lang="it-IT" sz="2000" dirty="0" err="1"/>
              <a:t>TIAGo</a:t>
            </a:r>
            <a:r>
              <a:rPr lang="it-IT" sz="2000" dirty="0"/>
              <a:t> </a:t>
            </a:r>
            <a:r>
              <a:rPr lang="it-IT" sz="2000" b="1" dirty="0" err="1"/>
              <a:t>arm</a:t>
            </a:r>
            <a:r>
              <a:rPr lang="it-IT" sz="2000" dirty="0"/>
              <a:t> in </a:t>
            </a:r>
            <a:r>
              <a:rPr lang="it-IT" sz="2000" b="1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separete</a:t>
            </a:r>
            <a:r>
              <a:rPr lang="it-IT" sz="2000" dirty="0"/>
              <a:t> </a:t>
            </a:r>
            <a:r>
              <a:rPr lang="it-IT" sz="2000" b="1" dirty="0"/>
              <a:t>ways</a:t>
            </a:r>
            <a:r>
              <a:rPr lang="it-IT" sz="2000" dirty="0"/>
              <a:t>:</a:t>
            </a:r>
          </a:p>
          <a:p>
            <a:pPr>
              <a:buClr>
                <a:srgbClr val="FFC000"/>
              </a:buClr>
            </a:pPr>
            <a:r>
              <a:rPr lang="it-IT" sz="2000" b="1" dirty="0"/>
              <a:t>Planning</a:t>
            </a:r>
            <a:r>
              <a:rPr lang="it-IT" sz="2000" dirty="0"/>
              <a:t> in </a:t>
            </a:r>
            <a:r>
              <a:rPr lang="it-IT" sz="2000" b="1" dirty="0" err="1"/>
              <a:t>Cartesian</a:t>
            </a:r>
            <a:r>
              <a:rPr lang="it-IT" sz="2000" dirty="0"/>
              <a:t> </a:t>
            </a:r>
            <a:r>
              <a:rPr lang="it-IT" sz="2000" b="1" dirty="0"/>
              <a:t>Space-</a:t>
            </a:r>
            <a:r>
              <a:rPr lang="it-IT" sz="2000" dirty="0"/>
              <a:t> </a:t>
            </a:r>
            <a:r>
              <a:rPr lang="it-IT" sz="2000" dirty="0" err="1"/>
              <a:t>specifying</a:t>
            </a:r>
            <a:r>
              <a:rPr lang="it-IT" sz="2000" dirty="0"/>
              <a:t> the 6DoF goal position for </a:t>
            </a:r>
            <a:r>
              <a:rPr lang="it-IT" sz="2000" dirty="0" err="1"/>
              <a:t>e.e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/>
              <a:t>Planning</a:t>
            </a:r>
            <a:r>
              <a:rPr lang="it-IT" sz="2000" dirty="0"/>
              <a:t> in </a:t>
            </a:r>
            <a:r>
              <a:rPr lang="it-IT" sz="2000" b="1" dirty="0"/>
              <a:t>Joint</a:t>
            </a:r>
            <a:r>
              <a:rPr lang="it-IT" sz="2000" dirty="0"/>
              <a:t> </a:t>
            </a:r>
            <a:r>
              <a:rPr lang="it-IT" sz="2000" b="1" dirty="0"/>
              <a:t>Space</a:t>
            </a:r>
            <a:r>
              <a:rPr lang="it-IT" sz="2000" dirty="0"/>
              <a:t> – </a:t>
            </a:r>
            <a:r>
              <a:rPr lang="it-IT" sz="2000" dirty="0" err="1"/>
              <a:t>specifying</a:t>
            </a:r>
            <a:r>
              <a:rPr lang="it-IT" sz="2000" dirty="0"/>
              <a:t> the position for </a:t>
            </a:r>
            <a:r>
              <a:rPr lang="it-IT" sz="2000" dirty="0" err="1"/>
              <a:t>all</a:t>
            </a:r>
            <a:r>
              <a:rPr lang="it-IT" sz="2000" dirty="0"/>
              <a:t> the joints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 err="1"/>
              <a:t>needed</a:t>
            </a:r>
            <a:r>
              <a:rPr lang="it-IT" sz="2000" dirty="0"/>
              <a:t> to </a:t>
            </a:r>
            <a:r>
              <a:rPr lang="it-IT" sz="2000" b="1" dirty="0" err="1"/>
              <a:t>specify</a:t>
            </a:r>
            <a:r>
              <a:rPr lang="it-IT" sz="2000" dirty="0"/>
              <a:t> the </a:t>
            </a:r>
            <a:r>
              <a:rPr lang="it-IT" sz="2000" dirty="0" err="1"/>
              <a:t>MoveIt</a:t>
            </a:r>
            <a:r>
              <a:rPr lang="it-IT" sz="2000" dirty="0"/>
              <a:t>! </a:t>
            </a:r>
            <a:r>
              <a:rPr lang="it-IT" sz="2000" b="1" dirty="0"/>
              <a:t>planning</a:t>
            </a:r>
            <a:r>
              <a:rPr lang="it-IT" sz="2000" dirty="0"/>
              <a:t> </a:t>
            </a:r>
            <a:r>
              <a:rPr lang="it-IT" sz="2000" b="1" dirty="0"/>
              <a:t>group</a:t>
            </a:r>
            <a:r>
              <a:rPr lang="it-IT" sz="2000" dirty="0"/>
              <a:t> </a:t>
            </a:r>
            <a:r>
              <a:rPr lang="it-IT" sz="2000" dirty="0" err="1"/>
              <a:t>before</a:t>
            </a:r>
            <a:r>
              <a:rPr lang="it-IT" sz="2000" dirty="0"/>
              <a:t> planning a goal – for </a:t>
            </a:r>
            <a:r>
              <a:rPr lang="it-IT" sz="2000" dirty="0" err="1"/>
              <a:t>our</a:t>
            </a:r>
            <a:r>
              <a:rPr lang="it-IT" sz="2000" dirty="0"/>
              <a:t> scope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b="1" dirty="0"/>
              <a:t>torso-</a:t>
            </a:r>
            <a:r>
              <a:rPr lang="it-IT" sz="2000" b="1" dirty="0" err="1"/>
              <a:t>arm</a:t>
            </a:r>
            <a:r>
              <a:rPr lang="it-IT" sz="2000" dirty="0"/>
              <a:t> </a:t>
            </a:r>
            <a:r>
              <a:rPr lang="it-IT" sz="2000" b="1" dirty="0"/>
              <a:t>group</a:t>
            </a:r>
            <a:r>
              <a:rPr lang="it-IT" sz="2000" dirty="0"/>
              <a:t>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includes</a:t>
            </a:r>
            <a:r>
              <a:rPr lang="it-IT" sz="2000" dirty="0"/>
              <a:t> the </a:t>
            </a:r>
            <a:r>
              <a:rPr lang="it-IT" sz="2000" b="1" dirty="0"/>
              <a:t>joint</a:t>
            </a:r>
            <a:r>
              <a:rPr lang="it-IT" sz="2000" dirty="0"/>
              <a:t> for the </a:t>
            </a:r>
            <a:r>
              <a:rPr lang="it-IT" sz="2000" b="1" dirty="0"/>
              <a:t>torso</a:t>
            </a:r>
            <a:r>
              <a:rPr lang="it-IT" sz="2000" dirty="0"/>
              <a:t> and the </a:t>
            </a:r>
            <a:r>
              <a:rPr lang="it-IT" sz="2000" b="1" dirty="0" err="1"/>
              <a:t>seven</a:t>
            </a:r>
            <a:r>
              <a:rPr lang="it-IT" sz="2000" dirty="0"/>
              <a:t> </a:t>
            </a:r>
            <a:r>
              <a:rPr lang="it-IT" sz="2000" b="1" dirty="0"/>
              <a:t>joints</a:t>
            </a:r>
            <a:r>
              <a:rPr lang="it-IT" sz="2000" dirty="0"/>
              <a:t> for the </a:t>
            </a:r>
            <a:r>
              <a:rPr lang="it-IT" sz="2000" dirty="0" err="1"/>
              <a:t>arm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dirty="0"/>
              <a:t>In case the user planning in </a:t>
            </a:r>
            <a:r>
              <a:rPr lang="it-IT" sz="2000" b="1" dirty="0" err="1"/>
              <a:t>Cartesian</a:t>
            </a:r>
            <a:r>
              <a:rPr lang="it-IT" sz="2000" dirty="0"/>
              <a:t> </a:t>
            </a:r>
            <a:r>
              <a:rPr lang="it-IT" sz="2000" b="1" dirty="0"/>
              <a:t>Space</a:t>
            </a:r>
            <a:r>
              <a:rPr lang="it-IT" sz="2000" dirty="0"/>
              <a:t>, </a:t>
            </a:r>
            <a:r>
              <a:rPr lang="it-IT" sz="2000" dirty="0" err="1"/>
              <a:t>will</a:t>
            </a:r>
            <a:r>
              <a:rPr lang="it-IT" sz="2000" dirty="0"/>
              <a:t> </a:t>
            </a:r>
            <a:r>
              <a:rPr lang="it-IT" sz="2000" dirty="0" err="1"/>
              <a:t>publish</a:t>
            </a:r>
            <a:r>
              <a:rPr lang="it-IT" sz="2000" dirty="0"/>
              <a:t> a </a:t>
            </a:r>
            <a:r>
              <a:rPr lang="it-IT" sz="2000" b="1" dirty="0" err="1"/>
              <a:t>collision</a:t>
            </a:r>
            <a:r>
              <a:rPr lang="it-IT" sz="2000" dirty="0"/>
              <a:t> </a:t>
            </a:r>
            <a:r>
              <a:rPr lang="it-IT" sz="2000" b="1" dirty="0"/>
              <a:t>pose</a:t>
            </a:r>
            <a:r>
              <a:rPr lang="it-IT" sz="2000" dirty="0"/>
              <a:t> or an </a:t>
            </a:r>
            <a:r>
              <a:rPr lang="it-IT" sz="2000" b="1" dirty="0" err="1"/>
              <a:t>unreachable</a:t>
            </a:r>
            <a:r>
              <a:rPr lang="it-IT" sz="2000" dirty="0"/>
              <a:t> </a:t>
            </a:r>
            <a:r>
              <a:rPr lang="it-IT" sz="2000" b="1" dirty="0"/>
              <a:t>one</a:t>
            </a:r>
            <a:r>
              <a:rPr lang="it-IT" sz="2000" dirty="0"/>
              <a:t>, </a:t>
            </a:r>
            <a:r>
              <a:rPr lang="it-IT" sz="2000" b="1" dirty="0" err="1"/>
              <a:t>MoveIt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 err="1"/>
              <a:t>able</a:t>
            </a:r>
            <a:r>
              <a:rPr lang="it-IT" sz="2000" dirty="0"/>
              <a:t> to </a:t>
            </a:r>
            <a:r>
              <a:rPr lang="it-IT" sz="2000" b="1" dirty="0" err="1"/>
              <a:t>avoid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b="1" dirty="0" err="1"/>
              <a:t>configurations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a plugin: </a:t>
            </a:r>
            <a:r>
              <a:rPr lang="it-IT" sz="2000" dirty="0" err="1"/>
              <a:t>Collision-Aware</a:t>
            </a:r>
            <a:r>
              <a:rPr lang="it-IT" sz="2000" dirty="0"/>
              <a:t> IK</a:t>
            </a:r>
          </a:p>
        </p:txBody>
      </p:sp>
      <p:pic>
        <p:nvPicPr>
          <p:cNvPr id="2050" name="Picture 2" descr="Custom Manipulator Simulation in Gazebo and Motion Planning with MoveIt! |  by Tahsincan Kose | Medium">
            <a:extLst>
              <a:ext uri="{FF2B5EF4-FFF2-40B4-BE49-F238E27FC236}">
                <a16:creationId xmlns:a16="http://schemas.microsoft.com/office/drawing/2014/main" id="{E1AEBF93-EAE3-40C4-B5B6-00BB76A28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570927"/>
            <a:ext cx="5506720" cy="103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852FCF3-D274-40A6-886A-2F3940D756D4}"/>
              </a:ext>
            </a:extLst>
          </p:cNvPr>
          <p:cNvCxnSpPr/>
          <p:nvPr/>
        </p:nvCxnSpPr>
        <p:spPr>
          <a:xfrm>
            <a:off x="958788" y="1447060"/>
            <a:ext cx="10218198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192570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86D055-9E11-43C8-AD85-04619CA3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Dimensionality</a:t>
            </a:r>
            <a:r>
              <a:rPr lang="it-IT" dirty="0"/>
              <a:t> </a:t>
            </a:r>
            <a:r>
              <a:rPr lang="it-IT" dirty="0" err="1"/>
              <a:t>Reduction</a:t>
            </a:r>
            <a:r>
              <a:rPr lang="it-IT" dirty="0"/>
              <a:t> – Techniques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F0DBFF-7F1A-4864-9D12-9D524B493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Clr>
                <a:srgbClr val="FFC000"/>
              </a:buClr>
            </a:pPr>
            <a:r>
              <a:rPr lang="en-US" sz="2000" b="1" dirty="0"/>
              <a:t>Real-world</a:t>
            </a:r>
            <a:r>
              <a:rPr lang="en-US" sz="2000" dirty="0"/>
              <a:t> </a:t>
            </a:r>
            <a:r>
              <a:rPr lang="en-US" sz="2000" b="1" dirty="0"/>
              <a:t>data</a:t>
            </a:r>
            <a:r>
              <a:rPr lang="en-US" sz="2000" dirty="0"/>
              <a:t>, such as </a:t>
            </a:r>
            <a:r>
              <a:rPr lang="en-US" sz="2000" b="1" dirty="0"/>
              <a:t>speech</a:t>
            </a:r>
            <a:r>
              <a:rPr lang="en-US" sz="2000" dirty="0"/>
              <a:t> signals, </a:t>
            </a:r>
            <a:r>
              <a:rPr lang="en-US" sz="2000" b="1" dirty="0"/>
              <a:t>digital</a:t>
            </a:r>
            <a:r>
              <a:rPr lang="en-US" sz="2000" dirty="0"/>
              <a:t> </a:t>
            </a:r>
            <a:r>
              <a:rPr lang="en-US" sz="2000" b="1" dirty="0"/>
              <a:t>photographs</a:t>
            </a:r>
            <a:r>
              <a:rPr lang="en-US" sz="2000" dirty="0"/>
              <a:t>, </a:t>
            </a:r>
            <a:r>
              <a:rPr lang="en-US" sz="2000" b="1" dirty="0"/>
              <a:t>EEG</a:t>
            </a:r>
            <a:r>
              <a:rPr lang="en-US" sz="2000" dirty="0"/>
              <a:t> (Electroencephalography) signals, </a:t>
            </a:r>
            <a:r>
              <a:rPr lang="en-US" sz="2000" b="1" dirty="0"/>
              <a:t>EMG</a:t>
            </a:r>
            <a:r>
              <a:rPr lang="en-US" sz="2000" dirty="0"/>
              <a:t> (Electromyography) signals,  </a:t>
            </a:r>
            <a:r>
              <a:rPr lang="en-US" sz="2000" b="1" dirty="0"/>
              <a:t>data</a:t>
            </a:r>
            <a:r>
              <a:rPr lang="en-US" sz="2000" dirty="0"/>
              <a:t> </a:t>
            </a:r>
            <a:r>
              <a:rPr lang="en-US" sz="2000" b="1" dirty="0"/>
              <a:t>acquired</a:t>
            </a:r>
            <a:r>
              <a:rPr lang="en-US" sz="2000" dirty="0"/>
              <a:t> from </a:t>
            </a:r>
            <a:r>
              <a:rPr lang="en-US" sz="2000" b="1" dirty="0"/>
              <a:t>body</a:t>
            </a:r>
            <a:r>
              <a:rPr lang="en-US" sz="2000" dirty="0"/>
              <a:t> </a:t>
            </a:r>
            <a:r>
              <a:rPr lang="en-US" sz="2000" b="1" dirty="0"/>
              <a:t>motion</a:t>
            </a:r>
            <a:r>
              <a:rPr lang="en-US" sz="2000" dirty="0"/>
              <a:t>, usually all these signals has </a:t>
            </a:r>
            <a:r>
              <a:rPr lang="en-US" sz="2000" b="1" dirty="0"/>
              <a:t>high</a:t>
            </a:r>
            <a:r>
              <a:rPr lang="en-US" sz="2000" dirty="0"/>
              <a:t> </a:t>
            </a:r>
            <a:r>
              <a:rPr lang="en-US" sz="2000" b="1" dirty="0"/>
              <a:t>dimensionality</a:t>
            </a:r>
            <a:r>
              <a:rPr lang="en-US" sz="2000" dirty="0"/>
              <a:t>.</a:t>
            </a:r>
          </a:p>
          <a:p>
            <a:pPr lvl="1">
              <a:buClr>
                <a:srgbClr val="FFC000"/>
              </a:buClr>
            </a:pPr>
            <a:r>
              <a:rPr lang="it-IT" sz="2000" dirty="0"/>
              <a:t>In order to </a:t>
            </a:r>
            <a:r>
              <a:rPr lang="it-IT" sz="2000" b="1" dirty="0"/>
              <a:t>handle</a:t>
            </a:r>
            <a:r>
              <a:rPr lang="it-IT" sz="2000" dirty="0"/>
              <a:t> </a:t>
            </a:r>
            <a:r>
              <a:rPr lang="it-IT" sz="2000" dirty="0" err="1"/>
              <a:t>such</a:t>
            </a:r>
            <a:r>
              <a:rPr lang="it-IT" sz="2000" dirty="0"/>
              <a:t> </a:t>
            </a:r>
            <a:r>
              <a:rPr lang="it-IT" sz="2000" dirty="0" err="1"/>
              <a:t>real</a:t>
            </a:r>
            <a:r>
              <a:rPr lang="it-IT" sz="2000" dirty="0"/>
              <a:t>-world </a:t>
            </a:r>
            <a:r>
              <a:rPr lang="it-IT" sz="2000" dirty="0" err="1"/>
              <a:t>signals</a:t>
            </a:r>
            <a:r>
              <a:rPr lang="it-IT" sz="2000" dirty="0"/>
              <a:t>,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b="1" dirty="0" err="1"/>
              <a:t>dimensionality</a:t>
            </a:r>
            <a:r>
              <a:rPr lang="it-IT" sz="2000" dirty="0"/>
              <a:t> </a:t>
            </a:r>
            <a:r>
              <a:rPr lang="it-IT" sz="2000" b="1" dirty="0" err="1"/>
              <a:t>should</a:t>
            </a:r>
            <a:r>
              <a:rPr lang="it-IT" sz="2000" dirty="0"/>
              <a:t> be </a:t>
            </a:r>
            <a:r>
              <a:rPr lang="it-IT" sz="2000" b="1" dirty="0" err="1"/>
              <a:t>reduced</a:t>
            </a:r>
            <a:r>
              <a:rPr lang="it-IT" sz="2000" dirty="0"/>
              <a:t>.</a:t>
            </a:r>
          </a:p>
          <a:p>
            <a:pPr lvl="1">
              <a:buClr>
                <a:srgbClr val="FFC000"/>
              </a:buClr>
            </a:pPr>
            <a:r>
              <a:rPr lang="it-IT" sz="2000" dirty="0" err="1"/>
              <a:t>Several</a:t>
            </a:r>
            <a:r>
              <a:rPr lang="it-IT" sz="2000" dirty="0"/>
              <a:t> DR techniques are </a:t>
            </a:r>
            <a:r>
              <a:rPr lang="it-IT" sz="2000" dirty="0" err="1"/>
              <a:t>commonly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in order to </a:t>
            </a:r>
            <a:r>
              <a:rPr lang="it-IT" sz="2000" b="1" dirty="0"/>
              <a:t>control</a:t>
            </a:r>
            <a:r>
              <a:rPr lang="it-IT" sz="2000" dirty="0"/>
              <a:t> </a:t>
            </a:r>
            <a:r>
              <a:rPr lang="it-IT" sz="2000" b="1" dirty="0" err="1"/>
              <a:t>external</a:t>
            </a:r>
            <a:r>
              <a:rPr lang="it-IT" sz="2000" dirty="0"/>
              <a:t> </a:t>
            </a:r>
            <a:r>
              <a:rPr lang="it-IT" sz="2000" b="1" dirty="0"/>
              <a:t>devices</a:t>
            </a:r>
          </a:p>
          <a:p>
            <a:pPr lvl="1">
              <a:buClr>
                <a:srgbClr val="FFC000"/>
              </a:buClr>
            </a:pPr>
            <a:r>
              <a:rPr lang="it-IT" sz="2000" dirty="0" err="1"/>
              <a:t>Principal</a:t>
            </a:r>
            <a:r>
              <a:rPr lang="it-IT" sz="2000" dirty="0"/>
              <a:t> Component Analysis (</a:t>
            </a:r>
            <a:r>
              <a:rPr lang="it-IT" sz="2000" b="1" dirty="0"/>
              <a:t>PCA</a:t>
            </a:r>
            <a:r>
              <a:rPr lang="it-IT" sz="2000" dirty="0"/>
              <a:t>)</a:t>
            </a:r>
          </a:p>
          <a:p>
            <a:pPr lvl="1">
              <a:buClr>
                <a:srgbClr val="FFC000"/>
              </a:buClr>
            </a:pPr>
            <a:r>
              <a:rPr lang="it-IT" sz="2000" dirty="0" err="1"/>
              <a:t>Autoencoder</a:t>
            </a:r>
            <a:r>
              <a:rPr lang="it-IT" sz="2000" dirty="0"/>
              <a:t> (</a:t>
            </a:r>
            <a:r>
              <a:rPr lang="it-IT" sz="2000" b="1" dirty="0"/>
              <a:t>AE</a:t>
            </a:r>
            <a:r>
              <a:rPr lang="it-IT" sz="2000" dirty="0"/>
              <a:t>)</a:t>
            </a:r>
          </a:p>
          <a:p>
            <a:pPr lvl="1">
              <a:buClr>
                <a:srgbClr val="FFC000"/>
              </a:buClr>
            </a:pPr>
            <a:r>
              <a:rPr lang="it-IT" sz="2000" dirty="0" err="1"/>
              <a:t>Variational</a:t>
            </a:r>
            <a:r>
              <a:rPr lang="it-IT" sz="2000" dirty="0"/>
              <a:t> </a:t>
            </a:r>
            <a:r>
              <a:rPr lang="it-IT" sz="2000" dirty="0" err="1"/>
              <a:t>Autoencoder</a:t>
            </a:r>
            <a:r>
              <a:rPr lang="it-IT" sz="2000" dirty="0"/>
              <a:t> (</a:t>
            </a:r>
            <a:r>
              <a:rPr lang="it-IT" sz="2000" b="1" dirty="0"/>
              <a:t>VAE</a:t>
            </a:r>
            <a:r>
              <a:rPr lang="it-IT" sz="2000" dirty="0"/>
              <a:t>)</a:t>
            </a:r>
            <a:endParaRPr lang="it-IT" sz="2000" b="1" dirty="0"/>
          </a:p>
          <a:p>
            <a:pPr lvl="1">
              <a:buClr>
                <a:srgbClr val="FFC000"/>
              </a:buClr>
            </a:pPr>
            <a:r>
              <a:rPr lang="it-IT" sz="2000" dirty="0" err="1"/>
              <a:t>Possibility</a:t>
            </a:r>
            <a:r>
              <a:rPr lang="it-IT" sz="2000" dirty="0"/>
              <a:t> to use </a:t>
            </a:r>
            <a:r>
              <a:rPr lang="it-IT" sz="2000" b="1" dirty="0" err="1"/>
              <a:t>different</a:t>
            </a:r>
            <a:r>
              <a:rPr lang="it-IT" sz="2000" dirty="0"/>
              <a:t> </a:t>
            </a:r>
            <a:r>
              <a:rPr lang="it-IT" sz="2000" b="1" dirty="0"/>
              <a:t>body</a:t>
            </a:r>
            <a:r>
              <a:rPr lang="it-IT" sz="2000" dirty="0"/>
              <a:t> </a:t>
            </a:r>
            <a:r>
              <a:rPr lang="it-IT" sz="2000" b="1" dirty="0"/>
              <a:t>parts</a:t>
            </a:r>
            <a:r>
              <a:rPr lang="it-IT" sz="2000" dirty="0"/>
              <a:t> to </a:t>
            </a:r>
            <a:r>
              <a:rPr lang="it-IT" sz="2000" b="1" dirty="0"/>
              <a:t>control</a:t>
            </a:r>
            <a:r>
              <a:rPr lang="it-IT" sz="2000" dirty="0"/>
              <a:t> </a:t>
            </a:r>
            <a:r>
              <a:rPr lang="it-IT" sz="2000" b="1" dirty="0"/>
              <a:t>mouse</a:t>
            </a:r>
            <a:r>
              <a:rPr lang="it-IT" sz="2000" dirty="0"/>
              <a:t> </a:t>
            </a:r>
            <a:r>
              <a:rPr lang="it-IT" sz="2000" b="1" dirty="0" err="1"/>
              <a:t>cursor</a:t>
            </a:r>
            <a:r>
              <a:rPr lang="it-IT" sz="2000" dirty="0"/>
              <a:t> (</a:t>
            </a:r>
            <a:r>
              <a:rPr lang="it-IT" sz="2000" dirty="0" err="1"/>
              <a:t>nose</a:t>
            </a:r>
            <a:r>
              <a:rPr lang="it-IT" sz="2000" dirty="0"/>
              <a:t>, </a:t>
            </a:r>
            <a:r>
              <a:rPr lang="it-IT" sz="2000" dirty="0" err="1"/>
              <a:t>eyes</a:t>
            </a:r>
            <a:r>
              <a:rPr lang="it-IT" sz="2000" dirty="0"/>
              <a:t>, </a:t>
            </a:r>
            <a:r>
              <a:rPr lang="it-IT" sz="2000" dirty="0" err="1"/>
              <a:t>shoulders</a:t>
            </a:r>
            <a:r>
              <a:rPr lang="it-IT" sz="2000" dirty="0"/>
              <a:t>, </a:t>
            </a:r>
            <a:r>
              <a:rPr lang="it-IT" sz="2000" dirty="0" err="1"/>
              <a:t>right</a:t>
            </a:r>
            <a:r>
              <a:rPr lang="it-IT" sz="2000" dirty="0"/>
              <a:t> </a:t>
            </a:r>
            <a:r>
              <a:rPr lang="it-IT" sz="2000" dirty="0" err="1"/>
              <a:t>forefinger</a:t>
            </a:r>
            <a:r>
              <a:rPr lang="it-IT" sz="2000" dirty="0"/>
              <a:t> and fingers)</a:t>
            </a:r>
          </a:p>
          <a:p>
            <a:pPr lvl="1">
              <a:buClr>
                <a:srgbClr val="FFC000"/>
              </a:buClr>
            </a:pPr>
            <a:r>
              <a:rPr lang="it-IT" sz="2000" b="1" dirty="0"/>
              <a:t>Video-</a:t>
            </a:r>
            <a:r>
              <a:rPr lang="it-IT" sz="2000" b="1" dirty="0" err="1"/>
              <a:t>Based</a:t>
            </a:r>
            <a:r>
              <a:rPr lang="it-IT" sz="2000" dirty="0"/>
              <a:t> </a:t>
            </a:r>
            <a:r>
              <a:rPr lang="it-IT" sz="2000" b="1" dirty="0" err="1"/>
              <a:t>Markerless</a:t>
            </a:r>
            <a:r>
              <a:rPr lang="it-IT" sz="2000" dirty="0"/>
              <a:t> VS </a:t>
            </a:r>
            <a:r>
              <a:rPr lang="it-IT" sz="2000" b="1" dirty="0"/>
              <a:t>EMG</a:t>
            </a:r>
            <a:r>
              <a:rPr lang="it-IT" sz="2000" dirty="0"/>
              <a:t> </a:t>
            </a:r>
            <a:r>
              <a:rPr lang="it-IT" sz="2000" b="1" dirty="0" err="1"/>
              <a:t>acquisition</a:t>
            </a:r>
            <a:endParaRPr lang="it-IT" sz="2000" b="1" dirty="0"/>
          </a:p>
          <a:p>
            <a:pPr lvl="1">
              <a:buClr>
                <a:srgbClr val="FFC000"/>
              </a:buClr>
            </a:pPr>
            <a:r>
              <a:rPr lang="it-IT" sz="2000" b="1" dirty="0"/>
              <a:t>Application</a:t>
            </a:r>
            <a:r>
              <a:rPr lang="it-IT" sz="2000" dirty="0"/>
              <a:t> of </a:t>
            </a:r>
            <a:r>
              <a:rPr lang="it-IT" sz="2000" b="1" dirty="0"/>
              <a:t>DR</a:t>
            </a:r>
            <a:r>
              <a:rPr lang="it-IT" sz="2000" dirty="0"/>
              <a:t> </a:t>
            </a:r>
            <a:r>
              <a:rPr lang="it-IT" sz="2000" b="1" dirty="0"/>
              <a:t>techniques</a:t>
            </a:r>
            <a:r>
              <a:rPr lang="it-IT" sz="2000" dirty="0"/>
              <a:t> for </a:t>
            </a:r>
            <a:r>
              <a:rPr lang="it-IT" sz="2000" b="1" dirty="0" err="1"/>
              <a:t>controlling</a:t>
            </a:r>
            <a:r>
              <a:rPr lang="it-IT" sz="2000" dirty="0"/>
              <a:t> </a:t>
            </a:r>
            <a:r>
              <a:rPr lang="it-IT" sz="2000" b="1" dirty="0"/>
              <a:t>mouse</a:t>
            </a:r>
            <a:r>
              <a:rPr lang="it-IT" sz="2000" dirty="0"/>
              <a:t> </a:t>
            </a:r>
            <a:r>
              <a:rPr lang="it-IT" sz="2000" b="1" dirty="0" err="1"/>
              <a:t>cursor</a:t>
            </a:r>
            <a:endParaRPr lang="it-IT" sz="2000" dirty="0"/>
          </a:p>
          <a:p>
            <a:pPr lvl="1">
              <a:buClr>
                <a:srgbClr val="FFC000"/>
              </a:buClr>
            </a:pPr>
            <a:endParaRPr lang="it-IT" sz="2000" dirty="0"/>
          </a:p>
          <a:p>
            <a:pPr lvl="1">
              <a:buClr>
                <a:srgbClr val="FFC000"/>
              </a:buClr>
            </a:pPr>
            <a:endParaRPr lang="it-IT" sz="2000" dirty="0"/>
          </a:p>
          <a:p>
            <a:pPr lvl="1">
              <a:buClr>
                <a:srgbClr val="FFC000"/>
              </a:buClr>
            </a:pPr>
            <a:endParaRPr lang="it-IT" sz="20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D353F65-5670-4304-9496-E31C1191BF19}"/>
              </a:ext>
            </a:extLst>
          </p:cNvPr>
          <p:cNvCxnSpPr/>
          <p:nvPr/>
        </p:nvCxnSpPr>
        <p:spPr>
          <a:xfrm>
            <a:off x="976544" y="1535837"/>
            <a:ext cx="10191565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20656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B01FDE1-124B-4259-98CA-06BE85FD39B6}"/>
              </a:ext>
            </a:extLst>
          </p:cNvPr>
          <p:cNvSpPr txBox="1"/>
          <p:nvPr/>
        </p:nvSpPr>
        <p:spPr>
          <a:xfrm>
            <a:off x="4965431" y="347519"/>
            <a:ext cx="6586491" cy="128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latin typeface="+mj-lt"/>
                <a:ea typeface="+mj-ea"/>
                <a:cs typeface="+mj-cs"/>
              </a:rPr>
              <a:t>cervical Spinal Cord Injury - </a:t>
            </a:r>
            <a:r>
              <a:rPr lang="en-US" sz="4100" dirty="0" err="1">
                <a:latin typeface="+mj-lt"/>
                <a:ea typeface="+mj-ea"/>
                <a:cs typeface="+mj-cs"/>
              </a:rPr>
              <a:t>cSCI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B0A559-778C-4515-BD59-5B6647C926E5}"/>
              </a:ext>
            </a:extLst>
          </p:cNvPr>
          <p:cNvSpPr txBox="1"/>
          <p:nvPr/>
        </p:nvSpPr>
        <p:spPr>
          <a:xfrm>
            <a:off x="4965431" y="2438401"/>
            <a:ext cx="6586489" cy="359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cSCI is a </a:t>
            </a:r>
            <a:r>
              <a:rPr lang="en-US" sz="2000" b="1" dirty="0"/>
              <a:t>devastating</a:t>
            </a:r>
            <a:r>
              <a:rPr lang="en-US" sz="2000" dirty="0"/>
              <a:t> </a:t>
            </a:r>
            <a:r>
              <a:rPr lang="en-US" sz="2000" b="1" dirty="0"/>
              <a:t>event</a:t>
            </a:r>
            <a:r>
              <a:rPr lang="en-US" sz="2000" dirty="0"/>
              <a:t> that change the life style of a person forever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Every year, around the world, </a:t>
            </a:r>
            <a:r>
              <a:rPr lang="en-US" sz="2000" b="1" i="0" dirty="0">
                <a:effectLst/>
              </a:rPr>
              <a:t>between 250 and 500 thousand</a:t>
            </a:r>
            <a:r>
              <a:rPr lang="en-US" sz="2000" b="0" i="0" dirty="0">
                <a:effectLst/>
              </a:rPr>
              <a:t> people suffer SCI.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b="1" dirty="0"/>
              <a:t>Loss</a:t>
            </a:r>
            <a:r>
              <a:rPr lang="en-US" sz="2000" dirty="0"/>
              <a:t> of </a:t>
            </a:r>
            <a:r>
              <a:rPr lang="en-US" sz="2000" b="1" dirty="0"/>
              <a:t>motor</a:t>
            </a:r>
            <a:r>
              <a:rPr lang="en-US" sz="2000" dirty="0"/>
              <a:t> and/or </a:t>
            </a:r>
            <a:r>
              <a:rPr lang="en-US" sz="2000" b="1" dirty="0"/>
              <a:t>sensory</a:t>
            </a:r>
            <a:r>
              <a:rPr lang="en-US" sz="2000" dirty="0"/>
              <a:t> functions below the level of the lesion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The majority of </a:t>
            </a:r>
            <a:r>
              <a:rPr lang="en-US" sz="2000" dirty="0" err="1"/>
              <a:t>cSCI</a:t>
            </a:r>
            <a:r>
              <a:rPr lang="en-US" sz="2000" dirty="0"/>
              <a:t> people maintain </a:t>
            </a:r>
            <a:r>
              <a:rPr lang="en-US" sz="2000" b="1" dirty="0"/>
              <a:t>limited</a:t>
            </a:r>
            <a:r>
              <a:rPr lang="en-US" sz="2000" dirty="0"/>
              <a:t> </a:t>
            </a:r>
            <a:r>
              <a:rPr lang="en-US" sz="2000" b="1" dirty="0"/>
              <a:t>motions</a:t>
            </a:r>
            <a:r>
              <a:rPr lang="en-US" sz="2000" dirty="0"/>
              <a:t> of </a:t>
            </a:r>
            <a:r>
              <a:rPr lang="en-US" sz="2000" b="1" dirty="0"/>
              <a:t>upper</a:t>
            </a:r>
            <a:r>
              <a:rPr lang="en-US" sz="2000" dirty="0"/>
              <a:t> </a:t>
            </a:r>
            <a:r>
              <a:rPr lang="en-US" sz="2000" b="1" dirty="0"/>
              <a:t>body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b="1" dirty="0"/>
              <a:t>Physical rehabilitation </a:t>
            </a:r>
            <a:r>
              <a:rPr lang="en-US" sz="2000" dirty="0"/>
              <a:t>to</a:t>
            </a:r>
            <a:r>
              <a:rPr lang="en-US" sz="2000" b="1" dirty="0"/>
              <a:t> regain</a:t>
            </a:r>
            <a:r>
              <a:rPr lang="en-US" sz="2000" dirty="0"/>
              <a:t> some motor skills and also supporting them </a:t>
            </a:r>
            <a:r>
              <a:rPr lang="en-US" sz="2000" b="1" dirty="0"/>
              <a:t>psychologically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2000" b="1" dirty="0"/>
              <a:t>Support </a:t>
            </a:r>
            <a:r>
              <a:rPr lang="en-US" sz="2000" dirty="0"/>
              <a:t>is needed to assist SCI subject in daily activities</a:t>
            </a:r>
            <a:endParaRPr lang="en-US" sz="2000" b="1" dirty="0"/>
          </a:p>
          <a:p>
            <a:pPr marL="5715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</a:pPr>
            <a:endParaRPr lang="en-US" sz="1500" dirty="0"/>
          </a:p>
        </p:txBody>
      </p:sp>
      <p:pic>
        <p:nvPicPr>
          <p:cNvPr id="7" name="Immagine 6" descr="Immagine che contiene plastica&#10;&#10;Descrizione generata automaticamente">
            <a:extLst>
              <a:ext uri="{FF2B5EF4-FFF2-40B4-BE49-F238E27FC236}">
                <a16:creationId xmlns:a16="http://schemas.microsoft.com/office/drawing/2014/main" id="{7D250B26-209A-48EE-9BD3-7E3BD56BF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8" r="3085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DC2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5EFC59E-ADCF-4702-ABF8-72671A8DF1AF}"/>
              </a:ext>
            </a:extLst>
          </p:cNvPr>
          <p:cNvSpPr txBox="1"/>
          <p:nvPr/>
        </p:nvSpPr>
        <p:spPr>
          <a:xfrm>
            <a:off x="5193437" y="5948987"/>
            <a:ext cx="61968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n-US" sz="15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  <a:buClr>
                <a:srgbClr val="FFC000"/>
              </a:buClr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Word health Organization – Spinal Cord Injury</a:t>
            </a:r>
          </a:p>
          <a:p>
            <a:endParaRPr lang="it-IT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86236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DBA869-0B68-4305-B695-30A89BFD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</p:spPr>
        <p:txBody>
          <a:bodyPr>
            <a:normAutofit fontScale="90000"/>
          </a:bodyPr>
          <a:lstStyle/>
          <a:p>
            <a:r>
              <a:rPr lang="it-IT" sz="3500" dirty="0"/>
              <a:t>Mixing </a:t>
            </a:r>
            <a:r>
              <a:rPr lang="it-IT" sz="3500" dirty="0" err="1"/>
              <a:t>BoMI</a:t>
            </a:r>
            <a:r>
              <a:rPr lang="it-IT" sz="3500" dirty="0"/>
              <a:t> and </a:t>
            </a:r>
            <a:r>
              <a:rPr lang="it-IT" sz="3500" dirty="0" err="1"/>
              <a:t>teleoperation</a:t>
            </a:r>
            <a:r>
              <a:rPr lang="it-IT" sz="3500" dirty="0"/>
              <a:t> for </a:t>
            </a:r>
            <a:r>
              <a:rPr lang="it-IT" sz="3500" dirty="0" err="1"/>
              <a:t>cSCI</a:t>
            </a:r>
            <a:r>
              <a:rPr lang="it-IT" sz="3500" dirty="0"/>
              <a:t> </a:t>
            </a:r>
            <a:r>
              <a:rPr lang="it-IT" sz="3500" dirty="0" err="1"/>
              <a:t>subjects</a:t>
            </a:r>
            <a:r>
              <a:rPr lang="it-IT" sz="3500" dirty="0"/>
              <a:t> </a:t>
            </a:r>
            <a:r>
              <a:rPr lang="it-IT" sz="3500" dirty="0" err="1"/>
              <a:t>assistance</a:t>
            </a:r>
            <a:endParaRPr lang="it-IT" sz="35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48FA27-7C87-4886-9A35-F968F8008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74200"/>
            <a:ext cx="5257800" cy="4351338"/>
          </a:xfrm>
        </p:spPr>
        <p:txBody>
          <a:bodyPr>
            <a:normAutofit/>
          </a:bodyPr>
          <a:lstStyle/>
          <a:p>
            <a:pPr>
              <a:buClr>
                <a:srgbClr val="5DC1A0"/>
              </a:buClr>
            </a:pPr>
            <a:r>
              <a:rPr lang="it-IT" sz="2000" dirty="0" err="1"/>
              <a:t>Having</a:t>
            </a:r>
            <a:r>
              <a:rPr lang="it-IT" sz="2000" dirty="0"/>
              <a:t> </a:t>
            </a:r>
            <a:r>
              <a:rPr lang="it-IT" sz="2000" dirty="0" err="1"/>
              <a:t>understood</a:t>
            </a:r>
            <a:r>
              <a:rPr lang="it-IT" sz="2000" dirty="0"/>
              <a:t> </a:t>
            </a:r>
            <a:r>
              <a:rPr lang="it-IT" sz="2000" dirty="0" err="1"/>
              <a:t>how</a:t>
            </a:r>
            <a:r>
              <a:rPr lang="it-IT" sz="2000" dirty="0"/>
              <a:t> </a:t>
            </a:r>
            <a:r>
              <a:rPr lang="it-IT" sz="2000" dirty="0" err="1"/>
              <a:t>well</a:t>
            </a:r>
            <a:r>
              <a:rPr lang="it-IT" sz="2000" dirty="0"/>
              <a:t> </a:t>
            </a:r>
            <a:r>
              <a:rPr lang="it-IT" sz="2000" dirty="0" err="1"/>
              <a:t>BoMI</a:t>
            </a:r>
            <a:r>
              <a:rPr lang="it-IT" sz="2000" dirty="0"/>
              <a:t> </a:t>
            </a:r>
            <a:r>
              <a:rPr lang="it-IT" sz="2000" dirty="0" err="1"/>
              <a:t>fits</a:t>
            </a:r>
            <a:r>
              <a:rPr lang="it-IT" sz="2000" dirty="0"/>
              <a:t> with </a:t>
            </a:r>
            <a:r>
              <a:rPr lang="it-IT" sz="2000" dirty="0" err="1"/>
              <a:t>cSCI</a:t>
            </a:r>
            <a:r>
              <a:rPr lang="it-IT" sz="2000" dirty="0"/>
              <a:t> </a:t>
            </a:r>
            <a:r>
              <a:rPr lang="it-IT" sz="2000" dirty="0" err="1"/>
              <a:t>subjects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 time to </a:t>
            </a:r>
            <a:r>
              <a:rPr lang="it-IT" sz="2000" b="1" dirty="0" err="1"/>
              <a:t>think</a:t>
            </a:r>
            <a:r>
              <a:rPr lang="it-IT" sz="2000" dirty="0"/>
              <a:t> </a:t>
            </a:r>
            <a:r>
              <a:rPr lang="it-IT" sz="2000" b="1" dirty="0" err="1"/>
              <a:t>how</a:t>
            </a:r>
            <a:r>
              <a:rPr lang="it-IT" sz="2000" dirty="0"/>
              <a:t> to </a:t>
            </a:r>
            <a:r>
              <a:rPr lang="it-IT" sz="2000" b="1" dirty="0"/>
              <a:t>mix</a:t>
            </a:r>
            <a:r>
              <a:rPr lang="it-IT" sz="2000" dirty="0"/>
              <a:t> </a:t>
            </a:r>
            <a:r>
              <a:rPr lang="it-IT" sz="2000" b="1" dirty="0" err="1"/>
              <a:t>BoMI</a:t>
            </a:r>
            <a:r>
              <a:rPr lang="it-IT" sz="2000" dirty="0"/>
              <a:t> and </a:t>
            </a:r>
            <a:r>
              <a:rPr lang="it-IT" sz="2000" b="1" dirty="0" err="1"/>
              <a:t>TIAGo</a:t>
            </a:r>
            <a:r>
              <a:rPr lang="it-IT" sz="2000" dirty="0"/>
              <a:t> </a:t>
            </a:r>
            <a:r>
              <a:rPr lang="it-IT" sz="2000" b="1" dirty="0" err="1"/>
              <a:t>teleoperation</a:t>
            </a:r>
            <a:r>
              <a:rPr lang="it-IT" sz="2000" dirty="0"/>
              <a:t> for </a:t>
            </a:r>
            <a:r>
              <a:rPr lang="it-IT" sz="2000" dirty="0" err="1"/>
              <a:t>cSCI</a:t>
            </a:r>
            <a:r>
              <a:rPr lang="it-IT" sz="2000" dirty="0"/>
              <a:t> </a:t>
            </a:r>
            <a:r>
              <a:rPr lang="it-IT" sz="2000" dirty="0" err="1"/>
              <a:t>subjects</a:t>
            </a:r>
            <a:r>
              <a:rPr lang="it-IT" sz="2000" dirty="0"/>
              <a:t> </a:t>
            </a:r>
            <a:r>
              <a:rPr lang="it-IT" sz="2000" b="1" dirty="0" err="1"/>
              <a:t>assistance</a:t>
            </a:r>
            <a:endParaRPr lang="it-IT" sz="2000" b="1" dirty="0"/>
          </a:p>
          <a:p>
            <a:pPr>
              <a:buClr>
                <a:srgbClr val="5DC1A0"/>
              </a:buClr>
            </a:pPr>
            <a:r>
              <a:rPr lang="it-IT" sz="2000" dirty="0"/>
              <a:t>The </a:t>
            </a:r>
            <a:r>
              <a:rPr lang="it-IT" sz="2000" b="1" dirty="0"/>
              <a:t>goal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to </a:t>
            </a:r>
            <a:r>
              <a:rPr lang="it-IT" sz="2000" b="1" dirty="0" err="1"/>
              <a:t>implement</a:t>
            </a:r>
            <a:r>
              <a:rPr lang="it-IT" sz="2000" dirty="0"/>
              <a:t> an </a:t>
            </a:r>
            <a:r>
              <a:rPr lang="it-IT" sz="2000" b="1" dirty="0" err="1"/>
              <a:t>interface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/>
              <a:t>intuitive</a:t>
            </a:r>
            <a:r>
              <a:rPr lang="it-IT" sz="2000" dirty="0"/>
              <a:t> and </a:t>
            </a:r>
            <a:r>
              <a:rPr lang="it-IT" sz="2000" b="1" dirty="0"/>
              <a:t>easy</a:t>
            </a:r>
            <a:r>
              <a:rPr lang="it-IT" sz="2000" dirty="0"/>
              <a:t> to use </a:t>
            </a:r>
            <a:r>
              <a:rPr lang="it-IT" sz="2000" dirty="0" err="1"/>
              <a:t>but</a:t>
            </a:r>
            <a:r>
              <a:rPr lang="it-IT" sz="2000" dirty="0"/>
              <a:t> </a:t>
            </a:r>
            <a:r>
              <a:rPr lang="it-IT" sz="2000" b="1" dirty="0" err="1"/>
              <a:t>effective</a:t>
            </a:r>
            <a:endParaRPr lang="it-IT" sz="2000" b="1" dirty="0"/>
          </a:p>
          <a:p>
            <a:pPr>
              <a:buClr>
                <a:srgbClr val="5DC1A0"/>
              </a:buClr>
            </a:pPr>
            <a:r>
              <a:rPr lang="it-IT" sz="2000" dirty="0"/>
              <a:t>The </a:t>
            </a:r>
            <a:r>
              <a:rPr lang="it-IT" sz="2000" dirty="0" err="1"/>
              <a:t>wanted</a:t>
            </a:r>
            <a:r>
              <a:rPr lang="it-IT" sz="2000" dirty="0"/>
              <a:t> </a:t>
            </a:r>
            <a:r>
              <a:rPr lang="it-IT" sz="2000" dirty="0" err="1"/>
              <a:t>final</a:t>
            </a:r>
            <a:r>
              <a:rPr lang="it-IT" sz="2000" dirty="0"/>
              <a:t> </a:t>
            </a:r>
            <a:r>
              <a:rPr lang="it-IT" sz="2000" dirty="0" err="1"/>
              <a:t>result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be: </a:t>
            </a:r>
            <a:r>
              <a:rPr lang="it-IT" sz="2000" b="1" dirty="0" err="1"/>
              <a:t>allow</a:t>
            </a:r>
            <a:r>
              <a:rPr lang="it-IT" sz="2000" dirty="0"/>
              <a:t> </a:t>
            </a:r>
            <a:r>
              <a:rPr lang="it-IT" sz="2000" b="1" dirty="0" err="1"/>
              <a:t>cSCI</a:t>
            </a:r>
            <a:r>
              <a:rPr lang="it-IT" sz="2000" dirty="0"/>
              <a:t> </a:t>
            </a:r>
            <a:r>
              <a:rPr lang="it-IT" sz="2000" b="1" dirty="0" err="1"/>
              <a:t>subjects</a:t>
            </a:r>
            <a:r>
              <a:rPr lang="it-IT" sz="2000" dirty="0"/>
              <a:t> to </a:t>
            </a:r>
            <a:r>
              <a:rPr lang="it-IT" sz="2000" b="1" dirty="0" err="1"/>
              <a:t>teleoperate</a:t>
            </a:r>
            <a:r>
              <a:rPr lang="it-IT" sz="2000" dirty="0"/>
              <a:t> a robot </a:t>
            </a:r>
            <a:r>
              <a:rPr lang="it-IT" sz="2000" b="1" dirty="0" err="1"/>
              <a:t>using</a:t>
            </a:r>
            <a:r>
              <a:rPr lang="it-IT" sz="2000" dirty="0"/>
              <a:t> </a:t>
            </a:r>
            <a:r>
              <a:rPr lang="it-IT" sz="2000" b="1" dirty="0" err="1"/>
              <a:t>residual</a:t>
            </a:r>
            <a:r>
              <a:rPr lang="it-IT" sz="2000" dirty="0"/>
              <a:t> </a:t>
            </a:r>
            <a:r>
              <a:rPr lang="it-IT" sz="2000" b="1" dirty="0"/>
              <a:t>body</a:t>
            </a:r>
            <a:r>
              <a:rPr lang="it-IT" sz="2000" dirty="0"/>
              <a:t> </a:t>
            </a:r>
            <a:r>
              <a:rPr lang="it-IT" sz="2000" b="1" dirty="0" err="1"/>
              <a:t>motion</a:t>
            </a:r>
            <a:r>
              <a:rPr lang="it-IT" sz="2000" dirty="0"/>
              <a:t> in a </a:t>
            </a:r>
            <a:r>
              <a:rPr lang="it-IT" sz="2000" b="1" dirty="0" err="1"/>
              <a:t>fully</a:t>
            </a:r>
            <a:r>
              <a:rPr lang="it-IT" sz="2000" dirty="0"/>
              <a:t> </a:t>
            </a:r>
            <a:r>
              <a:rPr lang="it-IT" sz="2000" b="1" dirty="0" err="1"/>
              <a:t>autonomous</a:t>
            </a:r>
            <a:r>
              <a:rPr lang="it-IT" sz="2000" dirty="0"/>
              <a:t> way, in order to </a:t>
            </a:r>
            <a:r>
              <a:rPr lang="it-IT" sz="2000" dirty="0" err="1"/>
              <a:t>perform</a:t>
            </a:r>
            <a:r>
              <a:rPr lang="it-IT" sz="2000" dirty="0"/>
              <a:t> assistive tasks</a:t>
            </a:r>
            <a:endParaRPr lang="it-IT" sz="2000" b="1" dirty="0"/>
          </a:p>
          <a:p>
            <a:pPr>
              <a:buClr>
                <a:srgbClr val="5DC1A0"/>
              </a:buClr>
            </a:pPr>
            <a:r>
              <a:rPr lang="it-IT" sz="2000" b="1" dirty="0" err="1"/>
              <a:t>Flexibility</a:t>
            </a:r>
            <a:r>
              <a:rPr lang="it-IT" sz="2000" b="1" dirty="0"/>
              <a:t> – </a:t>
            </a:r>
            <a:r>
              <a:rPr lang="it-IT" sz="2000" dirty="0"/>
              <a:t>Two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BoMIs</a:t>
            </a:r>
            <a:endParaRPr lang="it-IT" sz="2000" b="1" dirty="0"/>
          </a:p>
          <a:p>
            <a:pPr>
              <a:buClr>
                <a:srgbClr val="5DC1A0"/>
              </a:buClr>
            </a:pPr>
            <a:r>
              <a:rPr lang="it-IT" sz="2000" b="1" dirty="0" err="1"/>
              <a:t>Communication</a:t>
            </a:r>
            <a:r>
              <a:rPr lang="it-IT" sz="2000" b="1" dirty="0"/>
              <a:t> – TCP/IP </a:t>
            </a:r>
            <a:r>
              <a:rPr lang="it-IT" sz="2000" dirty="0" err="1"/>
              <a:t>Socket</a:t>
            </a:r>
            <a:r>
              <a:rPr lang="it-IT" sz="2000" b="1" dirty="0"/>
              <a:t> </a:t>
            </a:r>
            <a:r>
              <a:rPr lang="it-IT" sz="2000" dirty="0"/>
              <a:t>Connection</a:t>
            </a:r>
          </a:p>
          <a:p>
            <a:pPr>
              <a:buClr>
                <a:srgbClr val="5DC1A0"/>
              </a:buClr>
            </a:pPr>
            <a:r>
              <a:rPr lang="it-IT" sz="2000" b="1" dirty="0" err="1"/>
              <a:t>Final</a:t>
            </a:r>
            <a:r>
              <a:rPr lang="it-IT" sz="2000" b="1" dirty="0"/>
              <a:t> State Machine</a:t>
            </a:r>
          </a:p>
          <a:p>
            <a:pPr>
              <a:buClr>
                <a:srgbClr val="5DC1A0"/>
              </a:buClr>
            </a:pPr>
            <a:endParaRPr lang="it-IT" sz="2000" dirty="0"/>
          </a:p>
        </p:txBody>
      </p:sp>
      <p:pic>
        <p:nvPicPr>
          <p:cNvPr id="5" name="Immagine 4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5E9EE59D-4AC4-4DFC-B9F8-3BBD4855D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3" y="380218"/>
            <a:ext cx="4415936" cy="6250129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4F1FB5F-A6FD-449A-AE7F-2FA71206E4AD}"/>
              </a:ext>
            </a:extLst>
          </p:cNvPr>
          <p:cNvCxnSpPr/>
          <p:nvPr/>
        </p:nvCxnSpPr>
        <p:spPr>
          <a:xfrm>
            <a:off x="6214369" y="1855433"/>
            <a:ext cx="5139431" cy="0"/>
          </a:xfrm>
          <a:prstGeom prst="line">
            <a:avLst/>
          </a:prstGeom>
          <a:ln w="15875">
            <a:solidFill>
              <a:srgbClr val="5DC1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528385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E2A7C15-A888-49B9-B820-578495739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827"/>
            <a:ext cx="7553306" cy="424873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852F878-F868-46B8-9DF6-DC5AE5D3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GUI </a:t>
            </a:r>
            <a:r>
              <a:rPr lang="it-IT" dirty="0" err="1"/>
              <a:t>Implementation</a:t>
            </a:r>
            <a:r>
              <a:rPr lang="it-IT" dirty="0"/>
              <a:t>	 - Mobile Base 1.0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0ABD21-151F-4508-881A-EBD54EAEB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506662"/>
            <a:ext cx="5257800" cy="4351338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/>
              <a:t>In order to </a:t>
            </a:r>
            <a:r>
              <a:rPr lang="it-IT" sz="2000" b="1" dirty="0" err="1"/>
              <a:t>fully</a:t>
            </a:r>
            <a:r>
              <a:rPr lang="it-IT" sz="2000" dirty="0"/>
              <a:t> </a:t>
            </a:r>
            <a:r>
              <a:rPr lang="it-IT" sz="2000" b="1" dirty="0" err="1"/>
              <a:t>teleoperate</a:t>
            </a:r>
            <a:r>
              <a:rPr lang="it-IT" sz="2000" dirty="0"/>
              <a:t> </a:t>
            </a:r>
            <a:r>
              <a:rPr lang="it-IT" sz="2000" b="1" dirty="0" err="1"/>
              <a:t>differential</a:t>
            </a:r>
            <a:r>
              <a:rPr lang="it-IT" sz="2000" dirty="0"/>
              <a:t> </a:t>
            </a: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/>
              <a:t>base</a:t>
            </a:r>
            <a:r>
              <a:rPr lang="it-IT" sz="2000" dirty="0"/>
              <a:t> of </a:t>
            </a:r>
            <a:r>
              <a:rPr lang="it-IT" sz="2000" dirty="0" err="1"/>
              <a:t>TIAGo</a:t>
            </a:r>
            <a:r>
              <a:rPr lang="it-IT" sz="2000" dirty="0"/>
              <a:t> and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arm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necessary</a:t>
            </a:r>
            <a:r>
              <a:rPr lang="it-IT" sz="2000" dirty="0"/>
              <a:t> to </a:t>
            </a:r>
            <a:r>
              <a:rPr lang="it-IT" sz="2000" b="1" dirty="0" err="1"/>
              <a:t>implement</a:t>
            </a:r>
            <a:r>
              <a:rPr lang="it-IT" sz="2000" dirty="0"/>
              <a:t> ad </a:t>
            </a:r>
            <a:r>
              <a:rPr lang="it-IT" sz="2000" b="1" dirty="0"/>
              <a:t>hoc</a:t>
            </a:r>
            <a:r>
              <a:rPr lang="it-IT" sz="2000" dirty="0"/>
              <a:t> </a:t>
            </a:r>
            <a:r>
              <a:rPr lang="it-IT" sz="2000" b="1" dirty="0" err="1"/>
              <a:t>GUIs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dirty="0"/>
              <a:t>The </a:t>
            </a:r>
            <a:r>
              <a:rPr lang="it-IT" sz="2000" b="1" dirty="0" err="1"/>
              <a:t>subject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be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b="1" dirty="0" err="1"/>
              <a:t>select</a:t>
            </a:r>
            <a:r>
              <a:rPr lang="it-IT" sz="2000" dirty="0"/>
              <a:t> the </a:t>
            </a:r>
            <a:r>
              <a:rPr lang="it-IT" sz="2000" b="1" dirty="0" err="1"/>
              <a:t>angular</a:t>
            </a:r>
            <a:r>
              <a:rPr lang="it-IT" sz="2000" dirty="0"/>
              <a:t> and </a:t>
            </a:r>
            <a:r>
              <a:rPr lang="it-IT" sz="2000" b="1" dirty="0"/>
              <a:t>linear</a:t>
            </a:r>
            <a:r>
              <a:rPr lang="it-IT" sz="2000" dirty="0"/>
              <a:t> </a:t>
            </a:r>
            <a:r>
              <a:rPr lang="it-IT" sz="2000" b="1" dirty="0" err="1"/>
              <a:t>velocity</a:t>
            </a:r>
            <a:r>
              <a:rPr lang="it-IT" sz="2000" dirty="0"/>
              <a:t>, </a:t>
            </a:r>
            <a:r>
              <a:rPr lang="it-IT" sz="2000" dirty="0" err="1"/>
              <a:t>moving</a:t>
            </a:r>
            <a:r>
              <a:rPr lang="it-IT" sz="2000" dirty="0"/>
              <a:t> the </a:t>
            </a:r>
            <a:r>
              <a:rPr lang="it-IT" sz="2000" b="1" dirty="0"/>
              <a:t>mouse</a:t>
            </a:r>
            <a:r>
              <a:rPr lang="it-IT" sz="2000" dirty="0"/>
              <a:t> </a:t>
            </a:r>
            <a:r>
              <a:rPr lang="it-IT" sz="2000" b="1" dirty="0" err="1"/>
              <a:t>cursor</a:t>
            </a:r>
            <a:r>
              <a:rPr lang="it-IT" sz="2000" dirty="0"/>
              <a:t> on the screen </a:t>
            </a:r>
            <a:r>
              <a:rPr lang="it-IT" sz="2000" dirty="0" err="1"/>
              <a:t>using</a:t>
            </a:r>
            <a:r>
              <a:rPr lang="it-IT" sz="2000" dirty="0"/>
              <a:t> </a:t>
            </a:r>
            <a:r>
              <a:rPr lang="it-IT" sz="2000" dirty="0" err="1"/>
              <a:t>his</a:t>
            </a:r>
            <a:r>
              <a:rPr lang="it-IT" sz="2000" dirty="0"/>
              <a:t> </a:t>
            </a:r>
            <a:r>
              <a:rPr lang="it-IT" sz="2000" b="1" dirty="0" err="1"/>
              <a:t>residual</a:t>
            </a:r>
            <a:r>
              <a:rPr lang="it-IT" sz="2000" dirty="0"/>
              <a:t> </a:t>
            </a:r>
            <a:r>
              <a:rPr lang="it-IT" sz="2000" b="1" dirty="0"/>
              <a:t>body</a:t>
            </a:r>
            <a:r>
              <a:rPr lang="it-IT" sz="2000" dirty="0"/>
              <a:t> </a:t>
            </a:r>
            <a:r>
              <a:rPr lang="it-IT" sz="2000" b="1" dirty="0" err="1"/>
              <a:t>movements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b="1" dirty="0"/>
              <a:t>Linear</a:t>
            </a:r>
            <a:r>
              <a:rPr lang="it-IT" sz="2000" dirty="0"/>
              <a:t> </a:t>
            </a:r>
            <a:r>
              <a:rPr lang="it-IT" sz="2000" b="1" dirty="0"/>
              <a:t>mapping</a:t>
            </a:r>
            <a:r>
              <a:rPr lang="it-IT" sz="2000" dirty="0"/>
              <a:t> – </a:t>
            </a:r>
            <a:r>
              <a:rPr lang="it-IT" sz="2000" dirty="0" err="1"/>
              <a:t>cursor</a:t>
            </a:r>
            <a:r>
              <a:rPr lang="it-IT" sz="2000" dirty="0"/>
              <a:t> position/</a:t>
            </a:r>
            <a:r>
              <a:rPr lang="it-IT" sz="2000" dirty="0" err="1"/>
              <a:t>velocity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 err="1"/>
              <a:t>Operation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b="1" dirty="0"/>
              <a:t>Cons</a:t>
            </a:r>
            <a:r>
              <a:rPr lang="it-IT" sz="2000" dirty="0"/>
              <a:t>: user </a:t>
            </a:r>
            <a:r>
              <a:rPr lang="it-IT" sz="2000" dirty="0" err="1"/>
              <a:t>continous</a:t>
            </a:r>
            <a:r>
              <a:rPr lang="it-IT" sz="2000" dirty="0"/>
              <a:t> </a:t>
            </a:r>
            <a:r>
              <a:rPr lang="it-IT" sz="2000" dirty="0" err="1"/>
              <a:t>movement</a:t>
            </a:r>
            <a:r>
              <a:rPr lang="it-IT" sz="2000" dirty="0"/>
              <a:t> , </a:t>
            </a:r>
            <a:r>
              <a:rPr lang="it-IT" sz="2000" dirty="0" err="1"/>
              <a:t>maintaining</a:t>
            </a:r>
            <a:r>
              <a:rPr lang="it-IT" sz="2000" dirty="0"/>
              <a:t> the </a:t>
            </a:r>
            <a:r>
              <a:rPr lang="it-IT" sz="2000" dirty="0" err="1"/>
              <a:t>same</a:t>
            </a:r>
            <a:r>
              <a:rPr lang="it-IT" sz="2000" dirty="0"/>
              <a:t> position for a long time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41C992C-A0A0-4646-AFBF-9C6341F3889F}"/>
              </a:ext>
            </a:extLst>
          </p:cNvPr>
          <p:cNvCxnSpPr/>
          <p:nvPr/>
        </p:nvCxnSpPr>
        <p:spPr>
          <a:xfrm>
            <a:off x="838200" y="1580225"/>
            <a:ext cx="10395012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249308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52F878-F868-46B8-9DF6-DC5AE5D3F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/>
              <a:t>GUI </a:t>
            </a:r>
            <a:r>
              <a:rPr lang="it-IT" dirty="0" err="1"/>
              <a:t>Implementation</a:t>
            </a:r>
            <a:r>
              <a:rPr lang="it-IT" dirty="0"/>
              <a:t>	 - Nine </a:t>
            </a:r>
            <a:r>
              <a:rPr lang="it-IT" dirty="0" err="1"/>
              <a:t>Regions</a:t>
            </a:r>
            <a:r>
              <a:rPr lang="it-IT" dirty="0"/>
              <a:t> GUI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41C992C-A0A0-4646-AFBF-9C6341F3889F}"/>
              </a:ext>
            </a:extLst>
          </p:cNvPr>
          <p:cNvCxnSpPr/>
          <p:nvPr/>
        </p:nvCxnSpPr>
        <p:spPr>
          <a:xfrm>
            <a:off x="958788" y="1216241"/>
            <a:ext cx="10395012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0C2BB385-6550-4864-BCC0-7B5A0BE45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8" y="1722267"/>
            <a:ext cx="8293717" cy="46652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0DFE4F-7961-4A86-906B-30B6BDFE5D0F}"/>
              </a:ext>
            </a:extLst>
          </p:cNvPr>
          <p:cNvSpPr txBox="1"/>
          <p:nvPr/>
        </p:nvSpPr>
        <p:spPr>
          <a:xfrm>
            <a:off x="9374819" y="5983550"/>
            <a:ext cx="22180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Made with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endParaRPr lang="it-I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97946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D81E2-70F2-451F-8099-451F412F7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GUI </a:t>
            </a:r>
            <a:r>
              <a:rPr lang="it-IT" dirty="0" err="1"/>
              <a:t>Implementation</a:t>
            </a:r>
            <a:r>
              <a:rPr lang="it-IT" dirty="0"/>
              <a:t> – Mobile Base 2.0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A22264A-7851-492F-B491-1B9FD4790C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rgbClr val="FFC000"/>
                  </a:buClr>
                </a:pPr>
                <a:r>
                  <a:rPr lang="it-IT" sz="2000" dirty="0"/>
                  <a:t>Contrary to </a:t>
                </a:r>
                <a:r>
                  <a:rPr lang="it-IT" sz="2000" dirty="0" err="1"/>
                  <a:t>what</a:t>
                </a:r>
                <a:r>
                  <a:rPr lang="it-IT" sz="2000" dirty="0"/>
                  <a:t> </a:t>
                </a:r>
                <a:r>
                  <a:rPr lang="it-IT" sz="2000" dirty="0" err="1"/>
                  <a:t>was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done</a:t>
                </a:r>
                <a:r>
                  <a:rPr lang="it-IT" sz="2000" dirty="0"/>
                  <a:t> </a:t>
                </a:r>
                <a:r>
                  <a:rPr lang="it-IT" sz="2000" dirty="0" err="1"/>
                  <a:t>before</a:t>
                </a:r>
                <a:r>
                  <a:rPr lang="it-IT" sz="2000" dirty="0"/>
                  <a:t>, the </a:t>
                </a:r>
                <a:r>
                  <a:rPr lang="it-IT" sz="2000" b="1" dirty="0"/>
                  <a:t>user</a:t>
                </a:r>
                <a:r>
                  <a:rPr lang="it-IT" sz="2000" dirty="0"/>
                  <a:t> </a:t>
                </a:r>
                <a:r>
                  <a:rPr lang="it-IT" sz="2000" b="1" dirty="0" err="1"/>
                  <a:t>has</a:t>
                </a:r>
                <a:r>
                  <a:rPr lang="it-IT" sz="2000" dirty="0"/>
                  <a:t> to </a:t>
                </a:r>
                <a:r>
                  <a:rPr lang="it-IT" sz="2000" b="1" dirty="0" err="1"/>
                  <a:t>specify</a:t>
                </a:r>
                <a:r>
                  <a:rPr lang="it-IT" sz="2000" dirty="0"/>
                  <a:t> the </a:t>
                </a:r>
                <a:r>
                  <a:rPr lang="it-IT" sz="2000" b="1" dirty="0"/>
                  <a:t>target</a:t>
                </a:r>
                <a:r>
                  <a:rPr lang="it-IT" sz="2000" dirty="0"/>
                  <a:t> </a:t>
                </a:r>
                <a:r>
                  <a:rPr lang="it-IT" sz="2000" b="1" dirty="0"/>
                  <a:t>position</a:t>
                </a:r>
                <a:r>
                  <a:rPr lang="it-IT" sz="2000" dirty="0"/>
                  <a:t> on the 2-D screen </a:t>
                </a:r>
                <a:r>
                  <a:rPr lang="it-IT" sz="2000" dirty="0" err="1"/>
                  <a:t>moving</a:t>
                </a:r>
                <a:r>
                  <a:rPr lang="it-IT" sz="2000" dirty="0"/>
                  <a:t> the </a:t>
                </a:r>
                <a:r>
                  <a:rPr lang="it-IT" sz="2000" dirty="0" err="1"/>
                  <a:t>upper</a:t>
                </a:r>
                <a:r>
                  <a:rPr lang="it-IT" sz="2000" dirty="0"/>
                  <a:t> body.</a:t>
                </a:r>
              </a:p>
              <a:p>
                <a:pPr>
                  <a:buClr>
                    <a:srgbClr val="FFC000"/>
                  </a:buClr>
                </a:pPr>
                <a:r>
                  <a:rPr lang="it-IT" sz="2000" dirty="0"/>
                  <a:t>The target position </a:t>
                </a:r>
                <a:r>
                  <a:rPr lang="it-IT" sz="2000" dirty="0" err="1"/>
                  <a:t>is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specified</a:t>
                </a:r>
                <a:r>
                  <a:rPr lang="it-IT" sz="2000" dirty="0"/>
                  <a:t> </a:t>
                </a:r>
                <a:r>
                  <a:rPr lang="it-IT" sz="2000" dirty="0" err="1"/>
                  <a:t>moving</a:t>
                </a:r>
                <a:r>
                  <a:rPr lang="it-IT" sz="2000" dirty="0"/>
                  <a:t> the </a:t>
                </a:r>
                <a:r>
                  <a:rPr lang="it-IT" sz="2000" dirty="0" err="1"/>
                  <a:t>cursor</a:t>
                </a:r>
                <a:r>
                  <a:rPr lang="it-IT" sz="2000" dirty="0"/>
                  <a:t> and </a:t>
                </a:r>
                <a:r>
                  <a:rPr lang="it-IT" sz="2000" dirty="0" err="1"/>
                  <a:t>selecting</a:t>
                </a:r>
                <a:r>
                  <a:rPr lang="it-IT" sz="2000" dirty="0"/>
                  <a:t> the </a:t>
                </a:r>
                <a:r>
                  <a:rPr lang="it-IT" sz="2000" dirty="0" err="1"/>
                  <a:t>wanted</a:t>
                </a:r>
                <a:r>
                  <a:rPr lang="it-IT" sz="2000" dirty="0"/>
                  <a:t> position, </a:t>
                </a:r>
                <a:r>
                  <a:rPr lang="it-IT" sz="2000" dirty="0" err="1"/>
                  <a:t>trough</a:t>
                </a:r>
                <a:r>
                  <a:rPr lang="it-IT" sz="2000" dirty="0"/>
                  <a:t> a </a:t>
                </a:r>
                <a:r>
                  <a:rPr lang="it-IT" sz="2000" dirty="0" err="1"/>
                  <a:t>dedicated</a:t>
                </a:r>
                <a:r>
                  <a:rPr lang="it-IT" sz="2000" dirty="0"/>
                  <a:t> GUI</a:t>
                </a:r>
              </a:p>
              <a:p>
                <a:pPr>
                  <a:buClr>
                    <a:srgbClr val="FFC000"/>
                  </a:buClr>
                </a:pPr>
                <a:r>
                  <a:rPr lang="it-IT" sz="2000" dirty="0" err="1"/>
                  <a:t>Given</a:t>
                </a:r>
                <a:r>
                  <a:rPr lang="it-IT" sz="2000" dirty="0"/>
                  <a:t> </a:t>
                </a:r>
                <a:r>
                  <a:rPr lang="it-IT" sz="2000" dirty="0" err="1"/>
                  <a:t>that</a:t>
                </a:r>
                <a:r>
                  <a:rPr lang="it-IT" sz="2000" dirty="0"/>
                  <a:t> </a:t>
                </a:r>
                <a:r>
                  <a:rPr lang="it-IT" sz="2000" dirty="0" err="1"/>
                  <a:t>TIAGo</a:t>
                </a:r>
                <a:r>
                  <a:rPr lang="it-IT" sz="2000" dirty="0"/>
                  <a:t> </a:t>
                </a:r>
                <a:r>
                  <a:rPr lang="it-IT" sz="2000" dirty="0" err="1"/>
                  <a:t>absolute</a:t>
                </a:r>
                <a:r>
                  <a:rPr lang="it-IT" sz="2000" dirty="0"/>
                  <a:t> position </a:t>
                </a:r>
                <a:r>
                  <a:rPr lang="it-IT" sz="2000" dirty="0" err="1"/>
                  <a:t>is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known</a:t>
                </a:r>
                <a:r>
                  <a:rPr lang="it-IT" sz="2000" dirty="0"/>
                  <a:t>, the target position </a:t>
                </a:r>
                <a:r>
                  <a:rPr lang="it-IT" sz="2000" dirty="0" err="1"/>
                  <a:t>will</a:t>
                </a:r>
                <a:r>
                  <a:rPr lang="it-IT" sz="2000" dirty="0"/>
                  <a:t> be:</a:t>
                </a:r>
              </a:p>
              <a:p>
                <a:pPr marL="0" indent="0">
                  <a:buClr>
                    <a:srgbClr val="FFC000"/>
                  </a:buClr>
                  <a:buNone/>
                </a:pPr>
                <a:endParaRPr lang="it-IT" sz="2000" dirty="0"/>
              </a:p>
              <a:p>
                <a:pPr marL="0" indent="0">
                  <a:buClr>
                    <a:srgbClr val="FFC0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𝑇𝐴𝑅𝐺𝐸𝑇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𝑃𝑂𝑆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TIAGO</m:t>
                      </m:r>
                      <m:r>
                        <a:rPr lang="it-IT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POS</m:t>
                      </m:r>
                      <m:r>
                        <a:rPr lang="it-IT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CURSOR</m:t>
                      </m:r>
                      <m:r>
                        <a:rPr lang="it-IT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POS</m:t>
                      </m:r>
                    </m:oMath>
                  </m:oMathPara>
                </a14:m>
                <a:endParaRPr lang="it-IT" sz="2000" dirty="0"/>
              </a:p>
              <a:p>
                <a:pPr>
                  <a:buClr>
                    <a:srgbClr val="FFC000"/>
                  </a:buClr>
                </a:pPr>
                <a:r>
                  <a:rPr lang="it-IT" sz="2000" dirty="0"/>
                  <a:t>Target position </a:t>
                </a:r>
                <a:r>
                  <a:rPr lang="it-IT" sz="2000" dirty="0" err="1"/>
                  <a:t>will</a:t>
                </a:r>
                <a:r>
                  <a:rPr lang="it-IT" sz="2000" dirty="0"/>
                  <a:t> be </a:t>
                </a:r>
                <a:r>
                  <a:rPr lang="it-IT" sz="2000" dirty="0" err="1"/>
                  <a:t>sent</a:t>
                </a:r>
                <a:r>
                  <a:rPr lang="it-IT" sz="2000" dirty="0"/>
                  <a:t> </a:t>
                </a:r>
                <a:r>
                  <a:rPr lang="it-IT" sz="2000" dirty="0" err="1"/>
                  <a:t>trough</a:t>
                </a:r>
                <a:r>
                  <a:rPr lang="it-IT" sz="2000" dirty="0"/>
                  <a:t> </a:t>
                </a:r>
                <a:r>
                  <a:rPr lang="it-IT" sz="2000" b="1" dirty="0"/>
                  <a:t>TCP/IP</a:t>
                </a:r>
                <a:r>
                  <a:rPr lang="it-IT" sz="2000" dirty="0"/>
                  <a:t> </a:t>
                </a:r>
                <a:r>
                  <a:rPr lang="it-IT" sz="2000" b="1" dirty="0" err="1"/>
                  <a:t>socket</a:t>
                </a:r>
                <a:r>
                  <a:rPr lang="it-IT" sz="2000" dirty="0"/>
                  <a:t> </a:t>
                </a:r>
                <a:r>
                  <a:rPr lang="it-IT" sz="2000" b="1" dirty="0" err="1"/>
                  <a:t>communication</a:t>
                </a:r>
                <a:endParaRPr lang="it-IT" sz="2000" b="1" dirty="0"/>
              </a:p>
              <a:p>
                <a:pPr>
                  <a:buClr>
                    <a:srgbClr val="FFC000"/>
                  </a:buClr>
                </a:pPr>
                <a:r>
                  <a:rPr lang="it-IT" sz="2000" dirty="0" err="1"/>
                  <a:t>Move</a:t>
                </a:r>
                <a:r>
                  <a:rPr lang="it-IT" sz="2000" dirty="0"/>
                  <a:t> Base </a:t>
                </a:r>
                <a:r>
                  <a:rPr lang="it-IT" sz="2000" dirty="0" err="1"/>
                  <a:t>is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demanded</a:t>
                </a:r>
                <a:r>
                  <a:rPr lang="it-IT" sz="2000" dirty="0"/>
                  <a:t> to </a:t>
                </a:r>
                <a:r>
                  <a:rPr lang="it-IT" sz="2000" dirty="0" err="1"/>
                  <a:t>acquire</a:t>
                </a:r>
                <a:r>
                  <a:rPr lang="it-IT" sz="2000" dirty="0"/>
                  <a:t> the target position and to plan a </a:t>
                </a:r>
                <a:r>
                  <a:rPr lang="it-IT" sz="2000" dirty="0" err="1"/>
                  <a:t>path</a:t>
                </a:r>
                <a:r>
                  <a:rPr lang="it-IT" sz="2000" dirty="0"/>
                  <a:t> in order to </a:t>
                </a:r>
                <a:r>
                  <a:rPr lang="it-IT" sz="2000" dirty="0" err="1"/>
                  <a:t>bring</a:t>
                </a:r>
                <a:r>
                  <a:rPr lang="it-IT" sz="2000" dirty="0"/>
                  <a:t> </a:t>
                </a:r>
                <a:r>
                  <a:rPr lang="it-IT" sz="2000" dirty="0" err="1"/>
                  <a:t>TIAGo</a:t>
                </a:r>
                <a:r>
                  <a:rPr lang="it-IT" sz="2000" dirty="0"/>
                  <a:t> to the target</a:t>
                </a:r>
              </a:p>
              <a:p>
                <a:pPr>
                  <a:buClr>
                    <a:srgbClr val="FFC000"/>
                  </a:buClr>
                </a:pPr>
                <a:r>
                  <a:rPr lang="it-IT" sz="2000" b="1" dirty="0" err="1"/>
                  <a:t>Issue</a:t>
                </a:r>
                <a:r>
                  <a:rPr lang="it-IT" sz="2000" dirty="0"/>
                  <a:t>: </a:t>
                </a:r>
                <a:r>
                  <a:rPr lang="it-IT" sz="2000" dirty="0" err="1"/>
                  <a:t>Have</a:t>
                </a:r>
                <a:r>
                  <a:rPr lang="it-IT" sz="2000" dirty="0"/>
                  <a:t> to </a:t>
                </a:r>
                <a:r>
                  <a:rPr lang="it-IT" sz="2000" dirty="0" err="1"/>
                  <a:t>establish</a:t>
                </a:r>
                <a:r>
                  <a:rPr lang="it-IT" sz="2000" dirty="0"/>
                  <a:t> a </a:t>
                </a:r>
                <a:r>
                  <a:rPr lang="it-IT" sz="2000" dirty="0" err="1"/>
                  <a:t>signal</a:t>
                </a:r>
                <a:r>
                  <a:rPr lang="it-IT" sz="2000" dirty="0"/>
                  <a:t> in order to click the mouse? </a:t>
                </a:r>
                <a:r>
                  <a:rPr lang="it-IT" sz="2000" dirty="0" err="1"/>
                  <a:t>What</a:t>
                </a:r>
                <a:r>
                  <a:rPr lang="it-IT" sz="2000" dirty="0"/>
                  <a:t> </a:t>
                </a:r>
                <a:r>
                  <a:rPr lang="it-IT" sz="2000" dirty="0" err="1"/>
                  <a:t>about</a:t>
                </a:r>
                <a:r>
                  <a:rPr lang="it-IT" sz="2000" dirty="0"/>
                  <a:t> </a:t>
                </a:r>
                <a:r>
                  <a:rPr lang="it-IT" sz="2000" dirty="0" err="1"/>
                  <a:t>robot’s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final</a:t>
                </a:r>
                <a:r>
                  <a:rPr lang="it-IT" sz="2000" dirty="0"/>
                  <a:t> </a:t>
                </a:r>
                <a:r>
                  <a:rPr lang="it-IT" sz="2000" dirty="0" err="1"/>
                  <a:t>orientation</a:t>
                </a:r>
                <a:r>
                  <a:rPr lang="it-IT" sz="2000" dirty="0"/>
                  <a:t>?</a:t>
                </a:r>
              </a:p>
              <a:p>
                <a:pPr>
                  <a:buClr>
                    <a:srgbClr val="FFC000"/>
                  </a:buClr>
                </a:pPr>
                <a:r>
                  <a:rPr lang="it-IT" sz="2000" b="1" dirty="0"/>
                  <a:t>Solution</a:t>
                </a:r>
                <a:r>
                  <a:rPr lang="it-IT" sz="2000" dirty="0"/>
                  <a:t>: Eye </a:t>
                </a:r>
                <a:r>
                  <a:rPr lang="it-IT" sz="2000" dirty="0" err="1"/>
                  <a:t>Blinking</a:t>
                </a:r>
                <a:r>
                  <a:rPr lang="it-IT" sz="2000" dirty="0"/>
                  <a:t> </a:t>
                </a:r>
                <a:r>
                  <a:rPr lang="it-IT" sz="2000" dirty="0" err="1"/>
                  <a:t>Recognition</a:t>
                </a:r>
                <a:endParaRPr lang="it-IT" sz="2000" dirty="0"/>
              </a:p>
              <a:p>
                <a:pPr>
                  <a:buClr>
                    <a:srgbClr val="FFC000"/>
                  </a:buClr>
                </a:pPr>
                <a:endParaRPr lang="it-IT" sz="2000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A22264A-7851-492F-B491-1B9FD4790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 r="-522" b="-7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127DA202-138F-4B10-A87D-DC1CFA1FC261}"/>
              </a:ext>
            </a:extLst>
          </p:cNvPr>
          <p:cNvCxnSpPr/>
          <p:nvPr/>
        </p:nvCxnSpPr>
        <p:spPr>
          <a:xfrm>
            <a:off x="914400" y="1518082"/>
            <a:ext cx="10502283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447228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8FD27F-CE3D-4155-BF7A-BC2DF0B4A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GUI Implementation – </a:t>
            </a:r>
            <a:r>
              <a:rPr lang="en-US" sz="5000" dirty="0"/>
              <a:t>Odom GUI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408E1A32-979F-4214-884B-47C3F9C9AD03}"/>
              </a:ext>
            </a:extLst>
          </p:cNvPr>
          <p:cNvCxnSpPr>
            <a:cxnSpLocks/>
          </p:cNvCxnSpPr>
          <p:nvPr/>
        </p:nvCxnSpPr>
        <p:spPr>
          <a:xfrm>
            <a:off x="1003177" y="1349406"/>
            <a:ext cx="9704152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1D781C94-8FA5-483E-8AEC-88EAC303F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77" y="1572117"/>
            <a:ext cx="9502805" cy="499479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61FCE5-6A3A-4D14-9525-371E6F5653C0}"/>
              </a:ext>
            </a:extLst>
          </p:cNvPr>
          <p:cNvSpPr txBox="1"/>
          <p:nvPr/>
        </p:nvSpPr>
        <p:spPr>
          <a:xfrm>
            <a:off x="10707329" y="6303146"/>
            <a:ext cx="1197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Made with </a:t>
            </a:r>
            <a:r>
              <a:rPr lang="it-IT" sz="1200" b="1" dirty="0" err="1"/>
              <a:t>pygame</a:t>
            </a:r>
            <a:endParaRPr lang="it-IT" sz="1200" b="1" dirty="0"/>
          </a:p>
        </p:txBody>
      </p:sp>
    </p:spTree>
    <p:extLst>
      <p:ext uri="{BB962C8B-B14F-4D97-AF65-F5344CB8AC3E}">
        <p14:creationId xmlns:p14="http://schemas.microsoft.com/office/powerpoint/2010/main" val="2157450788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727A44-1D5B-4814-AA65-C01760BC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Eyes</a:t>
            </a:r>
            <a:r>
              <a:rPr lang="it-IT" dirty="0"/>
              <a:t> </a:t>
            </a:r>
            <a:r>
              <a:rPr lang="it-IT" dirty="0" err="1"/>
              <a:t>Blinking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– With </a:t>
            </a:r>
            <a:r>
              <a:rPr lang="it-IT" dirty="0" err="1"/>
              <a:t>MediaPipe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72E5E8-01EA-4D72-9008-4531132C9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096" y="1825625"/>
            <a:ext cx="5627703" cy="4351338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Developed</a:t>
            </a:r>
            <a:r>
              <a:rPr lang="it-IT" sz="2000" dirty="0"/>
              <a:t> by </a:t>
            </a:r>
            <a:r>
              <a:rPr lang="it-IT" sz="2000" b="1" dirty="0"/>
              <a:t>Google</a:t>
            </a:r>
            <a:r>
              <a:rPr lang="it-IT" sz="2000" dirty="0"/>
              <a:t>, </a:t>
            </a:r>
            <a:r>
              <a:rPr lang="it-IT" sz="2000" b="1" dirty="0" err="1"/>
              <a:t>MediaPipe</a:t>
            </a:r>
            <a:r>
              <a:rPr lang="it-IT" sz="2000" dirty="0"/>
              <a:t> </a:t>
            </a:r>
            <a:r>
              <a:rPr lang="en-US" sz="2000" dirty="0"/>
              <a:t>offers </a:t>
            </a:r>
            <a:r>
              <a:rPr lang="en-US" sz="2000" b="1" dirty="0"/>
              <a:t>open</a:t>
            </a:r>
            <a:r>
              <a:rPr lang="en-US" sz="2000" dirty="0"/>
              <a:t> </a:t>
            </a:r>
            <a:r>
              <a:rPr lang="en-US" sz="2000" b="1" dirty="0"/>
              <a:t>source</a:t>
            </a:r>
            <a:r>
              <a:rPr lang="en-US" sz="2000" dirty="0"/>
              <a:t> </a:t>
            </a:r>
            <a:r>
              <a:rPr lang="en-US" sz="2000" b="1" dirty="0"/>
              <a:t>cross-platform</a:t>
            </a:r>
            <a:r>
              <a:rPr lang="en-US" sz="2000" dirty="0"/>
              <a:t>, customizable </a:t>
            </a:r>
            <a:r>
              <a:rPr lang="en-US" sz="2000" b="1" dirty="0"/>
              <a:t>ML</a:t>
            </a:r>
            <a:r>
              <a:rPr lang="en-US" sz="2000" dirty="0"/>
              <a:t> </a:t>
            </a:r>
            <a:r>
              <a:rPr lang="en-US" sz="2000" b="1" dirty="0"/>
              <a:t>solutions</a:t>
            </a:r>
            <a:r>
              <a:rPr lang="en-US" sz="2000" dirty="0"/>
              <a:t> for </a:t>
            </a:r>
            <a:r>
              <a:rPr lang="en-US" sz="2000" b="1" dirty="0"/>
              <a:t>live</a:t>
            </a:r>
            <a:r>
              <a:rPr lang="en-US" sz="2000" dirty="0"/>
              <a:t> and </a:t>
            </a:r>
            <a:r>
              <a:rPr lang="en-US" sz="2000" b="1" dirty="0"/>
              <a:t>streaming</a:t>
            </a:r>
            <a:r>
              <a:rPr lang="en-US" sz="2000" dirty="0"/>
              <a:t> </a:t>
            </a:r>
            <a:r>
              <a:rPr lang="en-US" sz="2000" b="1" dirty="0"/>
              <a:t>media</a:t>
            </a:r>
            <a:r>
              <a:rPr lang="en-US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Among</a:t>
            </a:r>
            <a:r>
              <a:rPr lang="it-IT" sz="2000" dirty="0"/>
              <a:t> the </a:t>
            </a:r>
            <a:r>
              <a:rPr lang="it-IT" sz="2000" b="1" dirty="0" err="1"/>
              <a:t>many</a:t>
            </a:r>
            <a:r>
              <a:rPr lang="it-IT" sz="2000" dirty="0"/>
              <a:t> </a:t>
            </a:r>
            <a:r>
              <a:rPr lang="it-IT" sz="2000" b="1" dirty="0" err="1"/>
              <a:t>functionalities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offers</a:t>
            </a:r>
            <a:r>
              <a:rPr lang="it-IT" sz="2000" dirty="0"/>
              <a:t>, </a:t>
            </a:r>
            <a:r>
              <a:rPr lang="it-IT" sz="2000" dirty="0" err="1"/>
              <a:t>there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possibility</a:t>
            </a:r>
            <a:r>
              <a:rPr lang="it-IT" sz="2000" dirty="0"/>
              <a:t> to </a:t>
            </a:r>
            <a:r>
              <a:rPr lang="it-IT" sz="2000" dirty="0" err="1"/>
              <a:t>detect</a:t>
            </a:r>
            <a:r>
              <a:rPr lang="it-IT" sz="2000" dirty="0"/>
              <a:t> an </a:t>
            </a:r>
            <a:r>
              <a:rPr lang="it-IT" sz="2000" b="1" dirty="0"/>
              <a:t>human</a:t>
            </a:r>
            <a:r>
              <a:rPr lang="it-IT" sz="2000" dirty="0"/>
              <a:t> </a:t>
            </a:r>
            <a:r>
              <a:rPr lang="it-IT" sz="2000" b="1" dirty="0"/>
              <a:t>face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creates</a:t>
            </a:r>
            <a:r>
              <a:rPr lang="it-IT" sz="2000" dirty="0"/>
              <a:t> a </a:t>
            </a:r>
            <a:r>
              <a:rPr lang="it-IT" sz="2000" b="1" dirty="0" err="1"/>
              <a:t>graph</a:t>
            </a:r>
            <a:r>
              <a:rPr lang="it-IT" sz="2000" dirty="0"/>
              <a:t> of the </a:t>
            </a:r>
            <a:r>
              <a:rPr lang="it-IT" sz="2000" b="1" dirty="0"/>
              <a:t>face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can use for </a:t>
            </a:r>
            <a:r>
              <a:rPr lang="it-IT" sz="2000" dirty="0" err="1"/>
              <a:t>your</a:t>
            </a:r>
            <a:r>
              <a:rPr lang="it-IT" sz="2000" dirty="0"/>
              <a:t> </a:t>
            </a:r>
            <a:r>
              <a:rPr lang="it-IT" sz="2000" dirty="0" err="1"/>
              <a:t>purposes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I use </a:t>
            </a:r>
            <a:r>
              <a:rPr lang="it-IT" sz="2000" dirty="0" err="1"/>
              <a:t>it</a:t>
            </a:r>
            <a:r>
              <a:rPr lang="it-IT" sz="2000" dirty="0"/>
              <a:t> in order to create a </a:t>
            </a:r>
            <a:r>
              <a:rPr lang="it-IT" sz="2000" b="1" dirty="0" err="1"/>
              <a:t>thread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b="1" dirty="0" err="1"/>
              <a:t>detect</a:t>
            </a:r>
            <a:r>
              <a:rPr lang="it-IT" sz="2000" dirty="0"/>
              <a:t> </a:t>
            </a:r>
            <a:r>
              <a:rPr lang="it-IT" sz="2000" b="1" dirty="0" err="1"/>
              <a:t>eyes</a:t>
            </a:r>
            <a:r>
              <a:rPr lang="it-IT" sz="2000" dirty="0"/>
              <a:t> </a:t>
            </a:r>
            <a:r>
              <a:rPr lang="it-IT" sz="2000" b="1" dirty="0" err="1"/>
              <a:t>blinking</a:t>
            </a:r>
            <a:r>
              <a:rPr lang="it-IT" sz="2000" dirty="0"/>
              <a:t>, more </a:t>
            </a:r>
            <a:r>
              <a:rPr lang="it-IT" sz="2000" dirty="0" err="1"/>
              <a:t>generally</a:t>
            </a:r>
            <a:r>
              <a:rPr lang="it-IT" sz="2000" dirty="0"/>
              <a:t> </a:t>
            </a:r>
            <a:r>
              <a:rPr lang="it-IT" sz="2000" b="1" dirty="0" err="1"/>
              <a:t>eyes</a:t>
            </a:r>
            <a:r>
              <a:rPr lang="it-IT" sz="2000" dirty="0"/>
              <a:t> </a:t>
            </a:r>
            <a:r>
              <a:rPr lang="it-IT" sz="2000" b="1" dirty="0" err="1"/>
              <a:t>closure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To </a:t>
            </a:r>
            <a:r>
              <a:rPr lang="it-IT" sz="2000" b="1" dirty="0" err="1"/>
              <a:t>establish</a:t>
            </a:r>
            <a:r>
              <a:rPr lang="it-IT" sz="2000" dirty="0"/>
              <a:t> a </a:t>
            </a:r>
            <a:r>
              <a:rPr lang="it-IT" sz="2000" b="1" dirty="0" err="1"/>
              <a:t>threshold</a:t>
            </a:r>
            <a:r>
              <a:rPr lang="it-IT" sz="2000" dirty="0"/>
              <a:t> for </a:t>
            </a:r>
            <a:r>
              <a:rPr lang="it-IT" sz="2000" b="1" dirty="0" err="1"/>
              <a:t>eyes</a:t>
            </a:r>
            <a:r>
              <a:rPr lang="it-IT" sz="2000" dirty="0"/>
              <a:t> </a:t>
            </a:r>
            <a:r>
              <a:rPr lang="it-IT" sz="2000" b="1" dirty="0" err="1"/>
              <a:t>closure</a:t>
            </a:r>
            <a:r>
              <a:rPr lang="it-IT" sz="2000" dirty="0"/>
              <a:t>, I </a:t>
            </a:r>
            <a:r>
              <a:rPr lang="it-IT" sz="2000" dirty="0" err="1"/>
              <a:t>insert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the </a:t>
            </a:r>
            <a:r>
              <a:rPr lang="it-IT" sz="2000" dirty="0" err="1"/>
              <a:t>program</a:t>
            </a:r>
            <a:r>
              <a:rPr lang="it-IT" sz="2000" dirty="0"/>
              <a:t> a </a:t>
            </a:r>
            <a:r>
              <a:rPr lang="it-IT" sz="2000" b="1" dirty="0" err="1"/>
              <a:t>preliminary</a:t>
            </a:r>
            <a:r>
              <a:rPr lang="it-IT" sz="2000" dirty="0"/>
              <a:t> </a:t>
            </a:r>
            <a:r>
              <a:rPr lang="it-IT" sz="2000" b="1" dirty="0" err="1"/>
              <a:t>calibration</a:t>
            </a:r>
            <a:r>
              <a:rPr lang="it-IT" sz="2000" dirty="0"/>
              <a:t> of 10 seconds.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56CDD50-5274-48BF-B4CA-D03CA6E60820}"/>
              </a:ext>
            </a:extLst>
          </p:cNvPr>
          <p:cNvCxnSpPr>
            <a:cxnSpLocks/>
          </p:cNvCxnSpPr>
          <p:nvPr/>
        </p:nvCxnSpPr>
        <p:spPr>
          <a:xfrm>
            <a:off x="905523" y="1473694"/>
            <a:ext cx="9704152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EEB8B073-4468-450C-A263-E8EC1E627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4859"/>
            <a:ext cx="4399662" cy="439057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E86C93-986E-4E6E-9E52-5149F9C70167}"/>
              </a:ext>
            </a:extLst>
          </p:cNvPr>
          <p:cNvSpPr txBox="1"/>
          <p:nvPr/>
        </p:nvSpPr>
        <p:spPr>
          <a:xfrm>
            <a:off x="6096000" y="5912528"/>
            <a:ext cx="398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Google </a:t>
            </a:r>
            <a:r>
              <a:rPr lang="it-IT" b="1" dirty="0" err="1"/>
              <a:t>MediaPipe</a:t>
            </a:r>
            <a:r>
              <a:rPr lang="it-IT" b="1" dirty="0"/>
              <a:t> Face Mesh</a:t>
            </a:r>
          </a:p>
        </p:txBody>
      </p:sp>
    </p:spTree>
    <p:extLst>
      <p:ext uri="{BB962C8B-B14F-4D97-AF65-F5344CB8AC3E}">
        <p14:creationId xmlns:p14="http://schemas.microsoft.com/office/powerpoint/2010/main" val="643754677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727A44-1D5B-4814-AA65-C01760BC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Eyes</a:t>
            </a:r>
            <a:r>
              <a:rPr lang="it-IT" dirty="0"/>
              <a:t> </a:t>
            </a:r>
            <a:r>
              <a:rPr lang="it-IT" dirty="0" err="1"/>
              <a:t>Blinking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– For </a:t>
            </a:r>
            <a:r>
              <a:rPr lang="it-IT" dirty="0" err="1"/>
              <a:t>Teleoperating</a:t>
            </a:r>
            <a:r>
              <a:rPr lang="it-IT" dirty="0"/>
              <a:t> </a:t>
            </a:r>
            <a:r>
              <a:rPr lang="it-IT" dirty="0" err="1"/>
              <a:t>TIAGo</a:t>
            </a:r>
            <a:r>
              <a:rPr lang="it-IT" dirty="0"/>
              <a:t>  Mobile Base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72E5E8-01EA-4D72-9008-4531132C9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097" y="2141537"/>
            <a:ext cx="5627703" cy="4351338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/>
              <a:t>The </a:t>
            </a:r>
            <a:r>
              <a:rPr lang="it-IT" sz="2000" b="1" dirty="0"/>
              <a:t>user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the </a:t>
            </a:r>
            <a:r>
              <a:rPr lang="it-IT" sz="2000" b="1" dirty="0" err="1"/>
              <a:t>possibility</a:t>
            </a:r>
            <a:r>
              <a:rPr lang="it-IT" sz="2000" dirty="0"/>
              <a:t> to </a:t>
            </a:r>
            <a:r>
              <a:rPr lang="it-IT" sz="2000" b="1" dirty="0"/>
              <a:t>switch</a:t>
            </a:r>
            <a:r>
              <a:rPr lang="it-IT" sz="2000" dirty="0"/>
              <a:t> </a:t>
            </a:r>
            <a:r>
              <a:rPr lang="it-IT" sz="2000" b="1" dirty="0" err="1"/>
              <a:t>between</a:t>
            </a:r>
            <a:r>
              <a:rPr lang="it-IT" sz="2000" dirty="0"/>
              <a:t> the </a:t>
            </a:r>
            <a:r>
              <a:rPr lang="it-IT" sz="2000" b="1" dirty="0" err="1"/>
              <a:t>states</a:t>
            </a:r>
            <a:r>
              <a:rPr lang="it-IT" sz="2000" dirty="0"/>
              <a:t> of the </a:t>
            </a:r>
            <a:r>
              <a:rPr lang="it-IT" sz="2000" b="1" dirty="0"/>
              <a:t>FSM</a:t>
            </a:r>
            <a:r>
              <a:rPr lang="it-IT" sz="2000" dirty="0"/>
              <a:t> thanks to the custom </a:t>
            </a:r>
            <a:r>
              <a:rPr lang="it-IT" sz="2000" dirty="0" err="1"/>
              <a:t>Eyes</a:t>
            </a:r>
            <a:r>
              <a:rPr lang="it-IT" sz="2000" dirty="0"/>
              <a:t> </a:t>
            </a:r>
            <a:r>
              <a:rPr lang="it-IT" sz="2000" dirty="0" err="1"/>
              <a:t>Blinking</a:t>
            </a:r>
            <a:r>
              <a:rPr lang="it-IT" sz="2000" dirty="0"/>
              <a:t> Detector </a:t>
            </a:r>
            <a:r>
              <a:rPr lang="it-IT" sz="2000" dirty="0" err="1"/>
              <a:t>thread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In </a:t>
            </a:r>
            <a:r>
              <a:rPr lang="it-IT" sz="2000" dirty="0" err="1"/>
              <a:t>particular</a:t>
            </a:r>
            <a:r>
              <a:rPr lang="it-IT" sz="2000" dirty="0"/>
              <a:t> </a:t>
            </a:r>
            <a:r>
              <a:rPr lang="it-IT" sz="2000" b="1" dirty="0" err="1"/>
              <a:t>trough</a:t>
            </a:r>
            <a:r>
              <a:rPr lang="it-IT" sz="2000" dirty="0"/>
              <a:t> </a:t>
            </a:r>
            <a:r>
              <a:rPr lang="it-IT" sz="2000" b="1" dirty="0" err="1"/>
              <a:t>three</a:t>
            </a:r>
            <a:r>
              <a:rPr lang="it-IT" sz="2000" dirty="0"/>
              <a:t> </a:t>
            </a:r>
            <a:r>
              <a:rPr lang="it-IT" sz="2000" b="1" dirty="0" err="1"/>
              <a:t>blinks</a:t>
            </a:r>
            <a:r>
              <a:rPr lang="it-IT" sz="2000" dirty="0"/>
              <a:t> the user switch from one GUI to the </a:t>
            </a:r>
            <a:r>
              <a:rPr lang="it-IT" sz="2000" dirty="0" err="1"/>
              <a:t>other</a:t>
            </a:r>
            <a:r>
              <a:rPr lang="it-IT" sz="2000" dirty="0"/>
              <a:t> one,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you</a:t>
            </a:r>
            <a:r>
              <a:rPr lang="it-IT" sz="2000" dirty="0"/>
              <a:t> can </a:t>
            </a:r>
            <a:r>
              <a:rPr lang="it-IT" sz="2000" dirty="0" err="1"/>
              <a:t>see</a:t>
            </a:r>
            <a:r>
              <a:rPr lang="it-IT" sz="2000" dirty="0"/>
              <a:t> in the figure</a:t>
            </a:r>
          </a:p>
          <a:p>
            <a:pPr>
              <a:buClr>
                <a:srgbClr val="FFC000"/>
              </a:buClr>
            </a:pPr>
            <a:r>
              <a:rPr lang="it-IT" sz="2000" b="1" dirty="0"/>
              <a:t>Closing</a:t>
            </a:r>
            <a:r>
              <a:rPr lang="it-IT" sz="2000" dirty="0"/>
              <a:t> the </a:t>
            </a:r>
            <a:r>
              <a:rPr lang="it-IT" sz="2000" b="1" dirty="0" err="1"/>
              <a:t>eyes</a:t>
            </a:r>
            <a:r>
              <a:rPr lang="it-IT" sz="2000" dirty="0"/>
              <a:t> for 1 second the user </a:t>
            </a:r>
            <a:r>
              <a:rPr lang="it-IT" sz="2000" dirty="0" err="1"/>
              <a:t>has</a:t>
            </a:r>
            <a:r>
              <a:rPr lang="it-IT" sz="2000" dirty="0"/>
              <a:t> the </a:t>
            </a:r>
            <a:r>
              <a:rPr lang="it-IT" sz="2000" dirty="0" err="1"/>
              <a:t>possibility</a:t>
            </a:r>
            <a:r>
              <a:rPr lang="it-IT" sz="2000" dirty="0"/>
              <a:t> to </a:t>
            </a:r>
            <a:r>
              <a:rPr lang="it-IT" sz="2000" b="1" dirty="0" err="1"/>
              <a:t>select</a:t>
            </a:r>
            <a:r>
              <a:rPr lang="it-IT" sz="2000" dirty="0"/>
              <a:t> and </a:t>
            </a:r>
            <a:r>
              <a:rPr lang="it-IT" sz="2000" b="1" dirty="0" err="1"/>
              <a:t>send</a:t>
            </a:r>
            <a:r>
              <a:rPr lang="it-IT" sz="2000" dirty="0"/>
              <a:t> a </a:t>
            </a:r>
            <a:r>
              <a:rPr lang="it-IT" sz="2000" b="1" dirty="0"/>
              <a:t>target</a:t>
            </a:r>
            <a:r>
              <a:rPr lang="it-IT" sz="2000" dirty="0"/>
              <a:t> </a:t>
            </a:r>
            <a:r>
              <a:rPr lang="it-IT" sz="2000" b="1" dirty="0"/>
              <a:t>position</a:t>
            </a:r>
            <a:r>
              <a:rPr lang="it-IT" sz="2000" dirty="0"/>
              <a:t> in the «</a:t>
            </a:r>
            <a:r>
              <a:rPr lang="it-IT" sz="2000" dirty="0" err="1"/>
              <a:t>odom</a:t>
            </a:r>
            <a:r>
              <a:rPr lang="it-IT" sz="2000" dirty="0"/>
              <a:t> GUI»</a:t>
            </a:r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56CDD50-5274-48BF-B4CA-D03CA6E60820}"/>
              </a:ext>
            </a:extLst>
          </p:cNvPr>
          <p:cNvCxnSpPr>
            <a:cxnSpLocks/>
          </p:cNvCxnSpPr>
          <p:nvPr/>
        </p:nvCxnSpPr>
        <p:spPr>
          <a:xfrm>
            <a:off x="874020" y="1699566"/>
            <a:ext cx="9704152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65D461BC-D2B5-4F94-AC54-DB8266E64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464" y="2202656"/>
            <a:ext cx="19621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31532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Visualizing Three-Dimensional Data in Python | Towards Data Science">
            <a:extLst>
              <a:ext uri="{FF2B5EF4-FFF2-40B4-BE49-F238E27FC236}">
                <a16:creationId xmlns:a16="http://schemas.microsoft.com/office/drawing/2014/main" id="{744AE51D-5A7A-498F-AD59-B2C613EE5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9472"/>
            <a:ext cx="6096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C2CC218-B9A6-4258-B4DF-E5E6A10EF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Teleoperate</a:t>
            </a:r>
            <a:r>
              <a:rPr lang="it-IT" dirty="0"/>
              <a:t> the </a:t>
            </a:r>
            <a:r>
              <a:rPr lang="it-IT" dirty="0" err="1"/>
              <a:t>arm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2692D2-D148-4B17-AE3D-832865126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0886" y="1971089"/>
            <a:ext cx="5257800" cy="4521786"/>
          </a:xfrm>
        </p:spPr>
        <p:txBody>
          <a:bodyPr>
            <a:normAutofit fontScale="92500" lnSpcReduction="20000"/>
          </a:bodyPr>
          <a:lstStyle/>
          <a:p>
            <a:pPr>
              <a:buClr>
                <a:srgbClr val="FFC000"/>
              </a:buClr>
            </a:pPr>
            <a:r>
              <a:rPr lang="it-IT" sz="2000" b="1" dirty="0"/>
              <a:t>Planning</a:t>
            </a:r>
            <a:r>
              <a:rPr lang="it-IT" sz="2000" dirty="0"/>
              <a:t> in </a:t>
            </a:r>
            <a:r>
              <a:rPr lang="it-IT" sz="2000" b="1" dirty="0" err="1"/>
              <a:t>Cartesian</a:t>
            </a:r>
            <a:r>
              <a:rPr lang="it-IT" sz="2000" dirty="0"/>
              <a:t> </a:t>
            </a:r>
            <a:r>
              <a:rPr lang="it-IT" sz="2000" b="1" dirty="0"/>
              <a:t>Space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TIAGo</a:t>
            </a:r>
            <a:r>
              <a:rPr lang="it-IT" sz="2000" dirty="0"/>
              <a:t> </a:t>
            </a:r>
            <a:r>
              <a:rPr lang="it-IT" sz="2000" b="1" dirty="0"/>
              <a:t>RGB-D</a:t>
            </a:r>
            <a:r>
              <a:rPr lang="it-IT" sz="2000" dirty="0"/>
              <a:t> </a:t>
            </a:r>
            <a:r>
              <a:rPr lang="it-IT" sz="2000" b="1" dirty="0"/>
              <a:t>camera</a:t>
            </a:r>
            <a:r>
              <a:rPr lang="it-IT" sz="2000" dirty="0"/>
              <a:t> </a:t>
            </a:r>
            <a:r>
              <a:rPr lang="it-IT" sz="2000" dirty="0" err="1"/>
              <a:t>placed</a:t>
            </a:r>
            <a:r>
              <a:rPr lang="it-IT" sz="2000" dirty="0"/>
              <a:t> on the </a:t>
            </a:r>
            <a:r>
              <a:rPr lang="it-IT" sz="2000" b="1" dirty="0"/>
              <a:t>head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</a:t>
            </a:r>
            <a:r>
              <a:rPr lang="it-IT" sz="2000" dirty="0" err="1"/>
              <a:t>send</a:t>
            </a:r>
            <a:r>
              <a:rPr lang="it-IT" sz="2000" dirty="0"/>
              <a:t> </a:t>
            </a:r>
            <a:r>
              <a:rPr lang="it-IT" sz="2000" b="1" dirty="0"/>
              <a:t>frame</a:t>
            </a:r>
            <a:r>
              <a:rPr lang="it-IT" sz="2000" dirty="0"/>
              <a:t> by </a:t>
            </a:r>
            <a:r>
              <a:rPr lang="it-IT" sz="2000" b="1" dirty="0"/>
              <a:t>frame</a:t>
            </a:r>
            <a:r>
              <a:rPr lang="it-IT" sz="2000" dirty="0"/>
              <a:t> </a:t>
            </a:r>
            <a:r>
              <a:rPr lang="it-IT" sz="2000" dirty="0" err="1"/>
              <a:t>trough</a:t>
            </a:r>
            <a:r>
              <a:rPr lang="it-IT" sz="2000" dirty="0"/>
              <a:t> </a:t>
            </a:r>
            <a:r>
              <a:rPr lang="it-IT" sz="2000" b="1" dirty="0"/>
              <a:t>TCP</a:t>
            </a:r>
            <a:r>
              <a:rPr lang="it-IT" sz="2000" dirty="0"/>
              <a:t>/</a:t>
            </a:r>
            <a:r>
              <a:rPr lang="it-IT" sz="2000" b="1" dirty="0"/>
              <a:t>IP</a:t>
            </a:r>
            <a:r>
              <a:rPr lang="it-IT" sz="2000" dirty="0"/>
              <a:t> </a:t>
            </a:r>
            <a:r>
              <a:rPr lang="it-IT" sz="2000" dirty="0" err="1"/>
              <a:t>communication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dirty="0"/>
              <a:t>In order to </a:t>
            </a:r>
            <a:r>
              <a:rPr lang="it-IT" sz="2000" dirty="0" err="1"/>
              <a:t>detect</a:t>
            </a:r>
            <a:r>
              <a:rPr lang="it-IT" sz="2000" dirty="0"/>
              <a:t> </a:t>
            </a:r>
            <a:r>
              <a:rPr lang="it-IT" sz="2000" dirty="0" err="1"/>
              <a:t>objects</a:t>
            </a:r>
            <a:r>
              <a:rPr lang="it-IT" sz="2000" dirty="0"/>
              <a:t> </a:t>
            </a:r>
            <a:r>
              <a:rPr lang="it-IT" sz="2000" b="1" dirty="0"/>
              <a:t>Google</a:t>
            </a:r>
            <a:r>
              <a:rPr lang="it-IT" sz="2000" dirty="0"/>
              <a:t> </a:t>
            </a:r>
            <a:r>
              <a:rPr lang="it-IT" sz="2000" b="1" dirty="0" err="1"/>
              <a:t>MediaPipe</a:t>
            </a:r>
            <a:r>
              <a:rPr lang="it-IT" sz="2000" dirty="0"/>
              <a:t> ML model </a:t>
            </a:r>
            <a:r>
              <a:rPr lang="it-IT" sz="2000" dirty="0" err="1"/>
              <a:t>will</a:t>
            </a:r>
            <a:r>
              <a:rPr lang="it-IT" sz="2000" dirty="0"/>
              <a:t> be </a:t>
            </a:r>
            <a:r>
              <a:rPr lang="it-IT" sz="2000" dirty="0" err="1"/>
              <a:t>implemented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dirty="0"/>
              <a:t>The </a:t>
            </a:r>
            <a:r>
              <a:rPr lang="it-IT" sz="2000" dirty="0" err="1"/>
              <a:t>subject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to </a:t>
            </a:r>
            <a:r>
              <a:rPr lang="it-IT" sz="2000" b="1" dirty="0"/>
              <a:t>place</a:t>
            </a:r>
            <a:r>
              <a:rPr lang="it-IT" sz="2000" dirty="0"/>
              <a:t> the </a:t>
            </a:r>
            <a:r>
              <a:rPr lang="it-IT" sz="2000" b="1" dirty="0"/>
              <a:t>mouse</a:t>
            </a:r>
            <a:r>
              <a:rPr lang="it-IT" sz="2000" dirty="0"/>
              <a:t> </a:t>
            </a:r>
            <a:r>
              <a:rPr lang="it-IT" sz="2000" b="1" dirty="0" err="1"/>
              <a:t>cursor</a:t>
            </a:r>
            <a:r>
              <a:rPr lang="it-IT" sz="2000" dirty="0"/>
              <a:t> on the </a:t>
            </a:r>
            <a:r>
              <a:rPr lang="it-IT" sz="2000" dirty="0" err="1"/>
              <a:t>wanted</a:t>
            </a:r>
            <a:r>
              <a:rPr lang="it-IT" sz="2000" dirty="0"/>
              <a:t> </a:t>
            </a:r>
            <a:r>
              <a:rPr lang="it-IT" sz="2000" dirty="0" err="1"/>
              <a:t>object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dirty="0"/>
              <a:t>Once</a:t>
            </a:r>
            <a:r>
              <a:rPr lang="it-IT" sz="2000" b="1" dirty="0"/>
              <a:t> </a:t>
            </a:r>
            <a:r>
              <a:rPr lang="it-IT" sz="2000" dirty="0" err="1"/>
              <a:t>detected</a:t>
            </a:r>
            <a:r>
              <a:rPr lang="it-IT" sz="2000" b="1" dirty="0"/>
              <a:t>, </a:t>
            </a:r>
            <a:r>
              <a:rPr lang="it-IT" sz="2000" b="1" dirty="0" err="1"/>
              <a:t>MediaPipe</a:t>
            </a:r>
            <a:r>
              <a:rPr lang="it-IT" sz="2000" b="1" dirty="0"/>
              <a:t> compute </a:t>
            </a:r>
            <a:r>
              <a:rPr lang="it-IT" sz="2000" dirty="0" err="1"/>
              <a:t>its</a:t>
            </a:r>
            <a:r>
              <a:rPr lang="it-IT" sz="2000" b="1" dirty="0"/>
              <a:t> position </a:t>
            </a:r>
            <a:r>
              <a:rPr lang="it-IT" sz="2000" dirty="0"/>
              <a:t>and</a:t>
            </a:r>
            <a:r>
              <a:rPr lang="it-IT" sz="2000" b="1" dirty="0"/>
              <a:t> </a:t>
            </a:r>
            <a:r>
              <a:rPr lang="it-IT" sz="2000" b="1" dirty="0" err="1"/>
              <a:t>orientation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b="1" dirty="0"/>
              <a:t>Pro</a:t>
            </a:r>
            <a:r>
              <a:rPr lang="it-IT" sz="2000" dirty="0"/>
              <a:t>: Joints position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established</a:t>
            </a:r>
            <a:r>
              <a:rPr lang="it-IT" sz="2000" dirty="0"/>
              <a:t> by the planner, fast to use</a:t>
            </a:r>
          </a:p>
          <a:p>
            <a:pPr>
              <a:buClr>
                <a:srgbClr val="FFC000"/>
              </a:buClr>
            </a:pPr>
            <a:r>
              <a:rPr lang="it-IT" sz="2000" b="1" dirty="0"/>
              <a:t>Cons: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simply</a:t>
            </a:r>
            <a:r>
              <a:rPr lang="it-IT" sz="2000" dirty="0"/>
              <a:t> to </a:t>
            </a:r>
            <a:r>
              <a:rPr lang="it-IT" sz="2000" dirty="0" err="1"/>
              <a:t>understand</a:t>
            </a:r>
            <a:r>
              <a:rPr lang="it-IT" sz="2000" dirty="0"/>
              <a:t> the </a:t>
            </a:r>
            <a:r>
              <a:rPr lang="it-IT" sz="2000" dirty="0" err="1"/>
              <a:t>distance</a:t>
            </a:r>
            <a:r>
              <a:rPr lang="it-IT" sz="2000" dirty="0"/>
              <a:t> from the robot, </a:t>
            </a:r>
            <a:r>
              <a:rPr lang="it-IT" sz="2000" dirty="0" err="1"/>
              <a:t>since</a:t>
            </a:r>
            <a:r>
              <a:rPr lang="it-IT" sz="2000" dirty="0"/>
              <a:t> the image </a:t>
            </a:r>
            <a:r>
              <a:rPr lang="it-IT" sz="2000" dirty="0" err="1"/>
              <a:t>belongs</a:t>
            </a:r>
            <a:r>
              <a:rPr lang="it-IT" sz="2000" dirty="0"/>
              <a:t> to a 2D </a:t>
            </a:r>
            <a:r>
              <a:rPr lang="it-IT" sz="2000" dirty="0" err="1"/>
              <a:t>plane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/>
              <a:t>Solution: </a:t>
            </a:r>
            <a:r>
              <a:rPr lang="it-IT" sz="2000" dirty="0" err="1"/>
              <a:t>MediaPipe</a:t>
            </a:r>
            <a:r>
              <a:rPr lang="it-IT" sz="2000" dirty="0"/>
              <a:t> </a:t>
            </a:r>
            <a:r>
              <a:rPr lang="it-IT" sz="2000" dirty="0" err="1"/>
              <a:t>converts</a:t>
            </a:r>
            <a:r>
              <a:rPr lang="it-IT" sz="2000" dirty="0"/>
              <a:t> screen </a:t>
            </a:r>
            <a:r>
              <a:rPr lang="it-IT" sz="2000" dirty="0" err="1"/>
              <a:t>coordinates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</a:t>
            </a:r>
            <a:r>
              <a:rPr lang="it-IT" sz="2000" dirty="0" err="1"/>
              <a:t>Metric</a:t>
            </a:r>
            <a:r>
              <a:rPr lang="it-IT" sz="2000" dirty="0"/>
              <a:t> 3D</a:t>
            </a:r>
          </a:p>
          <a:p>
            <a:pPr marL="0" indent="0">
              <a:buClr>
                <a:srgbClr val="FFC000"/>
              </a:buClr>
              <a:buNone/>
            </a:pPr>
            <a:endParaRPr lang="it-IT" sz="20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1DACCC0-9E89-476B-A071-DC3B4D2A9983}"/>
              </a:ext>
            </a:extLst>
          </p:cNvPr>
          <p:cNvCxnSpPr/>
          <p:nvPr/>
        </p:nvCxnSpPr>
        <p:spPr>
          <a:xfrm>
            <a:off x="987972" y="1559472"/>
            <a:ext cx="10365828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539555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FFEEAC-2AFD-4E69-83A8-B167C9F14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59" y="421689"/>
            <a:ext cx="10949521" cy="1233489"/>
          </a:xfrm>
        </p:spPr>
        <p:txBody>
          <a:bodyPr>
            <a:normAutofit/>
          </a:bodyPr>
          <a:lstStyle/>
          <a:p>
            <a:r>
              <a:rPr lang="it-IT" dirty="0"/>
              <a:t>Architecture </a:t>
            </a:r>
            <a:r>
              <a:rPr lang="it-IT" dirty="0" err="1"/>
              <a:t>Overview</a:t>
            </a:r>
            <a:r>
              <a:rPr lang="it-IT" dirty="0"/>
              <a:t> – </a:t>
            </a:r>
            <a:r>
              <a:rPr lang="it-IT" dirty="0" err="1"/>
              <a:t>MarkerLess</a:t>
            </a:r>
            <a:r>
              <a:rPr lang="it-IT" dirty="0"/>
              <a:t> </a:t>
            </a:r>
            <a:r>
              <a:rPr lang="it-IT" dirty="0" err="1"/>
              <a:t>BoMI</a:t>
            </a:r>
            <a:endParaRPr lang="it-IT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25F80DF5-EEC9-4B51-A7FA-27944CBA850E}"/>
              </a:ext>
            </a:extLst>
          </p:cNvPr>
          <p:cNvCxnSpPr>
            <a:cxnSpLocks/>
          </p:cNvCxnSpPr>
          <p:nvPr/>
        </p:nvCxnSpPr>
        <p:spPr>
          <a:xfrm>
            <a:off x="692458" y="1899920"/>
            <a:ext cx="10463222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2F25C9-E056-4B78-8D37-DD5720F8CE80}"/>
              </a:ext>
            </a:extLst>
          </p:cNvPr>
          <p:cNvSpPr txBox="1"/>
          <p:nvPr/>
        </p:nvSpPr>
        <p:spPr>
          <a:xfrm>
            <a:off x="612560" y="2325950"/>
            <a:ext cx="105431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it-IT" sz="2000" dirty="0"/>
              <a:t>On one side </a:t>
            </a:r>
            <a:r>
              <a:rPr lang="it-IT" sz="2000" b="1" dirty="0"/>
              <a:t>video-</a:t>
            </a:r>
            <a:r>
              <a:rPr lang="it-IT" sz="2000" b="1" dirty="0" err="1"/>
              <a:t>based</a:t>
            </a:r>
            <a:r>
              <a:rPr lang="it-IT" sz="2000" dirty="0"/>
              <a:t> </a:t>
            </a:r>
            <a:r>
              <a:rPr lang="it-IT" sz="2000" b="1" dirty="0" err="1"/>
              <a:t>markerless</a:t>
            </a:r>
            <a:r>
              <a:rPr lang="it-IT" sz="2000" dirty="0"/>
              <a:t> </a:t>
            </a:r>
            <a:r>
              <a:rPr lang="it-IT" sz="2000" b="1" dirty="0" err="1"/>
              <a:t>BoMI</a:t>
            </a:r>
            <a:r>
              <a:rPr lang="it-IT" sz="2000" b="1" dirty="0"/>
              <a:t> </a:t>
            </a:r>
            <a:r>
              <a:rPr lang="it-IT" sz="2000" dirty="0" err="1"/>
              <a:t>where</a:t>
            </a:r>
            <a:r>
              <a:rPr lang="it-IT" sz="2000" dirty="0"/>
              <a:t> </a:t>
            </a:r>
            <a:r>
              <a:rPr lang="it-IT" sz="2000" dirty="0" err="1"/>
              <a:t>runs</a:t>
            </a:r>
            <a:r>
              <a:rPr lang="it-IT" sz="2000" dirty="0"/>
              <a:t> the </a:t>
            </a:r>
            <a:r>
              <a:rPr lang="it-IT" sz="2000" dirty="0" err="1"/>
              <a:t>main</a:t>
            </a:r>
            <a:r>
              <a:rPr lang="it-IT" sz="2000" dirty="0"/>
              <a:t> </a:t>
            </a:r>
            <a:r>
              <a:rPr lang="it-IT" sz="2000" dirty="0" err="1"/>
              <a:t>program</a:t>
            </a:r>
            <a:r>
              <a:rPr lang="it-IT" sz="2000" dirty="0"/>
              <a:t> for </a:t>
            </a:r>
            <a:r>
              <a:rPr lang="it-IT" sz="2000" dirty="0" err="1"/>
              <a:t>handling</a:t>
            </a:r>
            <a:r>
              <a:rPr lang="it-IT" sz="2000" dirty="0"/>
              <a:t> the </a:t>
            </a:r>
            <a:r>
              <a:rPr lang="it-IT" sz="2000" dirty="0" err="1"/>
              <a:t>GUIs</a:t>
            </a:r>
            <a:endParaRPr lang="it-IT" sz="2000" dirty="0"/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it-IT" sz="2000" dirty="0" err="1"/>
              <a:t>Each</a:t>
            </a:r>
            <a:r>
              <a:rPr lang="it-IT" sz="2000" dirty="0"/>
              <a:t> 50 </a:t>
            </a:r>
            <a:r>
              <a:rPr lang="it-IT" sz="2000" dirty="0" err="1"/>
              <a:t>ms</a:t>
            </a:r>
            <a:r>
              <a:rPr lang="it-IT" sz="2000" dirty="0"/>
              <a:t> (</a:t>
            </a:r>
            <a:r>
              <a:rPr lang="it-IT" sz="2000" dirty="0" err="1"/>
              <a:t>acquisition</a:t>
            </a:r>
            <a:r>
              <a:rPr lang="it-IT" sz="2000" dirty="0"/>
              <a:t> rate of the webcam) 2 </a:t>
            </a:r>
            <a:r>
              <a:rPr lang="it-IT" sz="2000" b="1" dirty="0"/>
              <a:t>float</a:t>
            </a:r>
            <a:r>
              <a:rPr lang="it-IT" sz="2000" dirty="0"/>
              <a:t> </a:t>
            </a:r>
            <a:r>
              <a:rPr lang="it-IT" sz="2000" b="1" dirty="0" err="1"/>
              <a:t>numbers</a:t>
            </a:r>
            <a:r>
              <a:rPr lang="it-IT" sz="2000" dirty="0"/>
              <a:t> (linear and </a:t>
            </a:r>
            <a:r>
              <a:rPr lang="it-IT" sz="2000" dirty="0" err="1"/>
              <a:t>angular</a:t>
            </a:r>
            <a:r>
              <a:rPr lang="it-IT" sz="2000" dirty="0"/>
              <a:t> </a:t>
            </a:r>
            <a:r>
              <a:rPr lang="it-IT" sz="2000" dirty="0" err="1"/>
              <a:t>vel</a:t>
            </a:r>
            <a:r>
              <a:rPr lang="it-IT" sz="2000" dirty="0"/>
              <a:t>) and 2 </a:t>
            </a:r>
            <a:r>
              <a:rPr lang="it-IT" sz="2000" b="1" dirty="0" err="1"/>
              <a:t>integer</a:t>
            </a:r>
            <a:r>
              <a:rPr lang="it-IT" sz="2000" b="1" dirty="0"/>
              <a:t> </a:t>
            </a:r>
            <a:r>
              <a:rPr lang="it-IT" sz="2000" b="1" dirty="0" err="1"/>
              <a:t>numbers</a:t>
            </a:r>
            <a:r>
              <a:rPr lang="it-IT" sz="2000" b="1" dirty="0"/>
              <a:t> </a:t>
            </a:r>
            <a:r>
              <a:rPr lang="it-IT" sz="2000" dirty="0"/>
              <a:t>(for the target position in 2D </a:t>
            </a:r>
            <a:r>
              <a:rPr lang="it-IT" sz="2000" dirty="0" err="1"/>
              <a:t>plane</a:t>
            </a:r>
            <a:r>
              <a:rPr lang="it-IT" sz="2000" dirty="0"/>
              <a:t>) are </a:t>
            </a:r>
            <a:r>
              <a:rPr lang="it-IT" sz="2000" dirty="0" err="1"/>
              <a:t>sent</a:t>
            </a:r>
            <a:r>
              <a:rPr lang="it-IT" sz="2000" dirty="0"/>
              <a:t> </a:t>
            </a:r>
            <a:r>
              <a:rPr lang="it-IT" sz="2000" dirty="0" err="1"/>
              <a:t>trough</a:t>
            </a:r>
            <a:r>
              <a:rPr lang="it-IT" sz="2000" dirty="0"/>
              <a:t> </a:t>
            </a:r>
            <a:r>
              <a:rPr lang="it-IT" sz="2000" b="1" dirty="0" err="1"/>
              <a:t>socket</a:t>
            </a:r>
            <a:r>
              <a:rPr lang="it-IT" sz="2000" dirty="0"/>
              <a:t> </a:t>
            </a:r>
            <a:r>
              <a:rPr lang="it-IT" sz="2000" b="1" dirty="0" err="1"/>
              <a:t>communication</a:t>
            </a:r>
            <a:r>
              <a:rPr lang="it-IT" sz="2000" dirty="0"/>
              <a:t>, to a second pc and </a:t>
            </a:r>
            <a:r>
              <a:rPr lang="it-IT" sz="2000" dirty="0" err="1"/>
              <a:t>handled</a:t>
            </a:r>
            <a:r>
              <a:rPr lang="it-IT" sz="2000" dirty="0"/>
              <a:t> by ROS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it-IT" sz="2000" b="1" dirty="0"/>
              <a:t>ROS</a:t>
            </a:r>
            <a:r>
              <a:rPr lang="it-IT" sz="2000" dirty="0"/>
              <a:t> side </a:t>
            </a:r>
            <a:r>
              <a:rPr lang="it-IT" sz="2000" dirty="0" err="1"/>
              <a:t>each</a:t>
            </a:r>
            <a:r>
              <a:rPr lang="it-IT" sz="2000" dirty="0"/>
              <a:t> </a:t>
            </a:r>
            <a:r>
              <a:rPr lang="it-IT" sz="2000" dirty="0" err="1"/>
              <a:t>acquired</a:t>
            </a:r>
            <a:r>
              <a:rPr lang="it-IT" sz="2000" dirty="0"/>
              <a:t> frame, by </a:t>
            </a:r>
            <a:r>
              <a:rPr lang="it-IT" sz="2000" dirty="0" err="1"/>
              <a:t>TIAGo</a:t>
            </a:r>
            <a:r>
              <a:rPr lang="it-IT" sz="2000" dirty="0"/>
              <a:t> </a:t>
            </a:r>
            <a:r>
              <a:rPr lang="it-IT" sz="2000" b="1" dirty="0"/>
              <a:t>RGB-D</a:t>
            </a:r>
            <a:r>
              <a:rPr lang="it-IT" sz="2000" dirty="0"/>
              <a:t> </a:t>
            </a:r>
            <a:r>
              <a:rPr lang="it-IT" sz="2000" b="1" dirty="0" err="1"/>
              <a:t>cam</a:t>
            </a:r>
            <a:r>
              <a:rPr lang="it-IT" sz="2000" b="1" dirty="0"/>
              <a:t>,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sent</a:t>
            </a:r>
            <a:r>
              <a:rPr lang="it-IT" sz="2000" dirty="0"/>
              <a:t> </a:t>
            </a:r>
            <a:r>
              <a:rPr lang="it-IT" sz="2000" dirty="0" err="1"/>
              <a:t>trough</a:t>
            </a:r>
            <a:r>
              <a:rPr lang="it-IT" sz="2000" dirty="0"/>
              <a:t> </a:t>
            </a:r>
            <a:r>
              <a:rPr lang="it-IT" sz="2000" b="1" dirty="0" err="1"/>
              <a:t>socket</a:t>
            </a:r>
            <a:r>
              <a:rPr lang="it-IT" sz="2000" dirty="0"/>
              <a:t> </a:t>
            </a:r>
            <a:r>
              <a:rPr lang="it-IT" sz="2000" b="1" dirty="0" err="1"/>
              <a:t>communication</a:t>
            </a:r>
            <a:r>
              <a:rPr lang="it-IT" sz="2000" dirty="0"/>
              <a:t> and </a:t>
            </a:r>
            <a:r>
              <a:rPr lang="it-IT" sz="2000" dirty="0" err="1"/>
              <a:t>processed</a:t>
            </a:r>
            <a:r>
              <a:rPr lang="it-IT" sz="2000" dirty="0"/>
              <a:t> in order to compute the </a:t>
            </a:r>
            <a:r>
              <a:rPr lang="it-IT" sz="2000" b="1" dirty="0" err="1"/>
              <a:t>object</a:t>
            </a:r>
            <a:r>
              <a:rPr lang="it-IT" sz="2000" dirty="0"/>
              <a:t> </a:t>
            </a:r>
            <a:r>
              <a:rPr lang="it-IT" sz="2000" b="1" dirty="0"/>
              <a:t>position</a:t>
            </a:r>
            <a:r>
              <a:rPr lang="it-IT" sz="2000" dirty="0"/>
              <a:t> and </a:t>
            </a:r>
            <a:r>
              <a:rPr lang="it-IT" sz="2000" b="1" dirty="0" err="1"/>
              <a:t>orientation</a:t>
            </a:r>
            <a:endParaRPr lang="it-IT" sz="2000" b="1" dirty="0"/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it-IT" sz="2000" b="1" dirty="0"/>
              <a:t>ROS</a:t>
            </a:r>
            <a:r>
              <a:rPr lang="it-IT" sz="2000" dirty="0"/>
              <a:t> and </a:t>
            </a:r>
            <a:r>
              <a:rPr lang="it-IT" sz="2000" b="1" dirty="0" err="1"/>
              <a:t>all</a:t>
            </a:r>
            <a:r>
              <a:rPr lang="it-IT" sz="2000" dirty="0"/>
              <a:t> </a:t>
            </a:r>
            <a:r>
              <a:rPr lang="it-IT" sz="2000" b="1" dirty="0" err="1"/>
              <a:t>its</a:t>
            </a:r>
            <a:r>
              <a:rPr lang="it-IT" sz="2000" dirty="0"/>
              <a:t> </a:t>
            </a:r>
            <a:r>
              <a:rPr lang="it-IT" sz="2000" b="1" dirty="0" err="1"/>
              <a:t>components</a:t>
            </a:r>
            <a:r>
              <a:rPr lang="it-IT" sz="2000" dirty="0"/>
              <a:t> </a:t>
            </a:r>
            <a:r>
              <a:rPr lang="it-IT" sz="2000" dirty="0" err="1"/>
              <a:t>managed</a:t>
            </a:r>
            <a:r>
              <a:rPr lang="it-IT" sz="2000" dirty="0"/>
              <a:t> the </a:t>
            </a:r>
            <a:r>
              <a:rPr lang="it-IT" sz="2000" b="1" dirty="0" err="1"/>
              <a:t>simulation</a:t>
            </a:r>
            <a:r>
              <a:rPr lang="it-IT" sz="2000" dirty="0"/>
              <a:t> on </a:t>
            </a:r>
            <a:r>
              <a:rPr lang="it-IT" sz="2000" b="1" dirty="0"/>
              <a:t>Gazebo</a:t>
            </a:r>
            <a:r>
              <a:rPr lang="it-IT" sz="2000" dirty="0"/>
              <a:t> and </a:t>
            </a:r>
            <a:r>
              <a:rPr lang="it-IT" sz="2000" b="1" dirty="0" err="1"/>
              <a:t>Rviz</a:t>
            </a:r>
            <a:endParaRPr lang="it-IT" sz="2000" b="1" dirty="0"/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it-IT" sz="2000" dirty="0" err="1"/>
              <a:t>Finally</a:t>
            </a:r>
            <a:r>
              <a:rPr lang="it-IT" sz="2000" dirty="0"/>
              <a:t> for an </a:t>
            </a:r>
            <a:r>
              <a:rPr lang="it-IT" sz="2000" b="1" dirty="0" err="1"/>
              <a:t>implementation</a:t>
            </a:r>
            <a:r>
              <a:rPr lang="it-IT" sz="2000" dirty="0"/>
              <a:t> on </a:t>
            </a:r>
            <a:r>
              <a:rPr lang="it-IT" sz="2000" b="1" dirty="0" err="1"/>
              <a:t>TIAGo</a:t>
            </a:r>
            <a:r>
              <a:rPr lang="it-IT" sz="2000" dirty="0"/>
              <a:t>  </a:t>
            </a:r>
            <a:r>
              <a:rPr lang="it-IT" sz="2000" b="1" dirty="0"/>
              <a:t>robot</a:t>
            </a:r>
            <a:r>
              <a:rPr lang="it-IT" sz="2000" dirty="0"/>
              <a:t>, </a:t>
            </a:r>
            <a:r>
              <a:rPr lang="it-IT" sz="2000" b="1" dirty="0"/>
              <a:t>ROS</a:t>
            </a:r>
            <a:r>
              <a:rPr lang="it-IT" sz="2000" dirty="0"/>
              <a:t> </a:t>
            </a:r>
            <a:r>
              <a:rPr lang="it-IT" sz="2000" b="1" dirty="0" err="1"/>
              <a:t>publishes</a:t>
            </a:r>
            <a:r>
              <a:rPr lang="it-IT" sz="2000" dirty="0"/>
              <a:t> </a:t>
            </a:r>
            <a:r>
              <a:rPr lang="it-IT" sz="2000" b="1" dirty="0" err="1"/>
              <a:t>velocities</a:t>
            </a:r>
            <a:r>
              <a:rPr lang="it-IT" sz="2000" dirty="0"/>
              <a:t> and </a:t>
            </a:r>
            <a:r>
              <a:rPr lang="it-IT" sz="2000" b="1" dirty="0"/>
              <a:t>joints</a:t>
            </a:r>
            <a:r>
              <a:rPr lang="it-IT" sz="2000" dirty="0"/>
              <a:t> </a:t>
            </a:r>
            <a:r>
              <a:rPr lang="it-IT" sz="2000" b="1" dirty="0" err="1"/>
              <a:t>informations</a:t>
            </a:r>
            <a:r>
              <a:rPr lang="it-IT" sz="2000" dirty="0"/>
              <a:t> on </a:t>
            </a:r>
            <a:r>
              <a:rPr lang="it-IT" sz="2000" b="1" dirty="0" err="1"/>
              <a:t>dedicated</a:t>
            </a:r>
            <a:r>
              <a:rPr lang="it-IT" sz="2000" dirty="0"/>
              <a:t> </a:t>
            </a:r>
            <a:r>
              <a:rPr lang="it-IT" sz="2000" b="1" dirty="0" err="1"/>
              <a:t>topics</a:t>
            </a:r>
            <a:r>
              <a:rPr lang="it-IT" sz="2000" dirty="0"/>
              <a:t> in order to </a:t>
            </a:r>
            <a:r>
              <a:rPr lang="it-IT" sz="2000" b="1" dirty="0" err="1"/>
              <a:t>teleoperate</a:t>
            </a:r>
            <a:r>
              <a:rPr lang="it-IT" sz="2000" dirty="0"/>
              <a:t> </a:t>
            </a:r>
            <a:r>
              <a:rPr lang="it-IT" sz="2000" b="1" dirty="0" err="1"/>
              <a:t>TIAGo</a:t>
            </a:r>
            <a:endParaRPr lang="it-IT" sz="2000" b="1" dirty="0"/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it-IT" sz="2000" b="1" dirty="0"/>
              <a:t>SLAM</a:t>
            </a:r>
            <a:r>
              <a:rPr lang="it-IT" sz="2000" dirty="0"/>
              <a:t> </a:t>
            </a:r>
            <a:r>
              <a:rPr lang="it-IT" sz="2000" b="1" dirty="0"/>
              <a:t>GMAPPING</a:t>
            </a:r>
            <a:r>
              <a:rPr lang="it-IT" sz="2000" dirty="0"/>
              <a:t> and </a:t>
            </a:r>
            <a:r>
              <a:rPr lang="it-IT" sz="2000" b="1" dirty="0"/>
              <a:t>RGB-D</a:t>
            </a:r>
            <a:r>
              <a:rPr lang="it-IT" sz="2000" dirty="0"/>
              <a:t> Camera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it-IT" sz="2000" b="1" dirty="0" err="1"/>
              <a:t>Move</a:t>
            </a:r>
            <a:r>
              <a:rPr lang="it-IT" sz="2000" dirty="0"/>
              <a:t> </a:t>
            </a:r>
            <a:r>
              <a:rPr lang="it-IT" sz="2000" b="1" dirty="0"/>
              <a:t>Base</a:t>
            </a:r>
            <a:r>
              <a:rPr lang="it-IT" sz="2000" dirty="0"/>
              <a:t> for </a:t>
            </a:r>
            <a:r>
              <a:rPr lang="it-IT" sz="2000" b="1" dirty="0" err="1"/>
              <a:t>autonomously</a:t>
            </a:r>
            <a:r>
              <a:rPr lang="it-IT" sz="2000" dirty="0"/>
              <a:t> </a:t>
            </a:r>
            <a:r>
              <a:rPr lang="it-IT" sz="2000" b="1" dirty="0"/>
              <a:t>navigate</a:t>
            </a:r>
            <a:r>
              <a:rPr lang="it-IT" sz="2000" dirty="0"/>
              <a:t> in the </a:t>
            </a:r>
            <a:r>
              <a:rPr lang="it-IT" sz="2000" dirty="0" err="1"/>
              <a:t>environment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445565920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19BF822C-00A3-484F-B907-9D7FC35F1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8" y="643466"/>
            <a:ext cx="5743368" cy="5571067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8F84CE60-D7A5-42AC-A1B5-B1174C265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252" y="421689"/>
            <a:ext cx="4718828" cy="1233489"/>
          </a:xfrm>
        </p:spPr>
        <p:txBody>
          <a:bodyPr>
            <a:normAutofit fontScale="90000"/>
          </a:bodyPr>
          <a:lstStyle/>
          <a:p>
            <a:r>
              <a:rPr lang="it-IT" dirty="0"/>
              <a:t>Architecture </a:t>
            </a:r>
            <a:r>
              <a:rPr lang="it-IT" dirty="0" err="1"/>
              <a:t>Overview</a:t>
            </a:r>
            <a:r>
              <a:rPr lang="it-IT" dirty="0"/>
              <a:t> – </a:t>
            </a:r>
            <a:r>
              <a:rPr lang="it-IT" dirty="0" err="1"/>
              <a:t>MarkerLess</a:t>
            </a:r>
            <a:r>
              <a:rPr lang="it-IT" dirty="0"/>
              <a:t> </a:t>
            </a:r>
            <a:r>
              <a:rPr lang="it-IT" dirty="0" err="1"/>
              <a:t>BoMI</a:t>
            </a:r>
            <a:endParaRPr lang="it-IT" dirty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3530CFB-FA05-402D-AD6F-0300437C96A6}"/>
              </a:ext>
            </a:extLst>
          </p:cNvPr>
          <p:cNvCxnSpPr>
            <a:cxnSpLocks/>
          </p:cNvCxnSpPr>
          <p:nvPr/>
        </p:nvCxnSpPr>
        <p:spPr>
          <a:xfrm>
            <a:off x="6980903" y="1899920"/>
            <a:ext cx="4174777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1D57440-2E18-4D39-869D-EFA6E4DAD6AC}"/>
              </a:ext>
            </a:extLst>
          </p:cNvPr>
          <p:cNvSpPr txBox="1"/>
          <p:nvPr/>
        </p:nvSpPr>
        <p:spPr>
          <a:xfrm>
            <a:off x="6341615" y="58452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dirty="0">
                <a:latin typeface="Arial" panose="020B0604020202020204" pitchFamily="34" charset="0"/>
                <a:cs typeface="Arial" panose="020B0604020202020204" pitchFamily="34" charset="0"/>
              </a:rPr>
              <a:t>Made with </a:t>
            </a:r>
            <a:r>
              <a:rPr lang="it-IT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Draw.IO</a:t>
            </a:r>
            <a:endParaRPr lang="it-IT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76815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EE8F67-C461-420A-9165-9ED238C08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Support and </a:t>
            </a:r>
            <a:r>
              <a:rPr lang="it-IT" dirty="0" err="1"/>
              <a:t>Rehabilitative</a:t>
            </a:r>
            <a:r>
              <a:rPr lang="it-IT" dirty="0"/>
              <a:t> </a:t>
            </a:r>
            <a:r>
              <a:rPr lang="it-IT" dirty="0" err="1"/>
              <a:t>Robotics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79B8B9-E28A-42CD-AF9B-78974A8D0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200" y="1879599"/>
            <a:ext cx="5257800" cy="4351338"/>
          </a:xfrm>
        </p:spPr>
        <p:txBody>
          <a:bodyPr>
            <a:noAutofit/>
          </a:bodyPr>
          <a:lstStyle/>
          <a:p>
            <a:pPr>
              <a:buClr>
                <a:srgbClr val="FFC000"/>
              </a:buClr>
            </a:pPr>
            <a:r>
              <a:rPr lang="it-IT" sz="1900" dirty="0"/>
              <a:t>In the last </a:t>
            </a:r>
            <a:r>
              <a:rPr lang="it-IT" sz="1900" b="1" dirty="0" err="1"/>
              <a:t>decades</a:t>
            </a:r>
            <a:r>
              <a:rPr lang="it-IT" sz="1900" dirty="0"/>
              <a:t> a </a:t>
            </a:r>
            <a:r>
              <a:rPr lang="it-IT" sz="1900" dirty="0" err="1"/>
              <a:t>lot</a:t>
            </a:r>
            <a:r>
              <a:rPr lang="it-IT" sz="1900" dirty="0"/>
              <a:t> of </a:t>
            </a:r>
            <a:r>
              <a:rPr lang="it-IT" sz="1900" b="1" dirty="0"/>
              <a:t>studies</a:t>
            </a:r>
            <a:r>
              <a:rPr lang="it-IT" sz="1900" dirty="0"/>
              <a:t> </a:t>
            </a:r>
            <a:r>
              <a:rPr lang="it-IT" sz="1900" dirty="0" err="1"/>
              <a:t>have</a:t>
            </a:r>
            <a:r>
              <a:rPr lang="it-IT" sz="1900" dirty="0"/>
              <a:t> </a:t>
            </a:r>
            <a:r>
              <a:rPr lang="it-IT" sz="1900" dirty="0" err="1"/>
              <a:t>been</a:t>
            </a:r>
            <a:r>
              <a:rPr lang="it-IT" sz="1900" dirty="0"/>
              <a:t> made </a:t>
            </a:r>
            <a:r>
              <a:rPr lang="it-IT" sz="1900" dirty="0" err="1"/>
              <a:t>that</a:t>
            </a:r>
            <a:r>
              <a:rPr lang="it-IT" sz="1900" dirty="0"/>
              <a:t> led to the </a:t>
            </a:r>
            <a:r>
              <a:rPr lang="it-IT" sz="1900" dirty="0" err="1"/>
              <a:t>birth</a:t>
            </a:r>
            <a:r>
              <a:rPr lang="it-IT" sz="1900" dirty="0"/>
              <a:t> of </a:t>
            </a:r>
            <a:r>
              <a:rPr lang="it-IT" sz="1900" b="1" dirty="0" err="1"/>
              <a:t>robotics</a:t>
            </a:r>
            <a:r>
              <a:rPr lang="it-IT" sz="1900" b="1" dirty="0"/>
              <a:t> </a:t>
            </a:r>
            <a:r>
              <a:rPr lang="it-IT" sz="1900" b="1" dirty="0" err="1"/>
              <a:t>technologies</a:t>
            </a:r>
            <a:r>
              <a:rPr lang="it-IT" sz="1900" b="1" dirty="0"/>
              <a:t> </a:t>
            </a:r>
            <a:r>
              <a:rPr lang="it-IT" sz="1900" dirty="0"/>
              <a:t>to </a:t>
            </a:r>
            <a:r>
              <a:rPr lang="it-IT" sz="1900" b="1" dirty="0"/>
              <a:t>assist </a:t>
            </a:r>
            <a:r>
              <a:rPr lang="it-IT" sz="1900" dirty="0"/>
              <a:t>and to</a:t>
            </a:r>
            <a:r>
              <a:rPr lang="it-IT" sz="1900" b="1" dirty="0"/>
              <a:t> </a:t>
            </a:r>
            <a:r>
              <a:rPr lang="it-IT" sz="1900" b="1" dirty="0" err="1"/>
              <a:t>rehabilitate</a:t>
            </a:r>
            <a:r>
              <a:rPr lang="it-IT" sz="1900" dirty="0"/>
              <a:t> </a:t>
            </a:r>
            <a:r>
              <a:rPr lang="it-IT" sz="1900" dirty="0" err="1"/>
              <a:t>ele</a:t>
            </a:r>
            <a:endParaRPr lang="it-IT" sz="1900" dirty="0"/>
          </a:p>
          <a:p>
            <a:pPr>
              <a:buClr>
                <a:srgbClr val="FFC000"/>
              </a:buClr>
            </a:pPr>
            <a:r>
              <a:rPr lang="it-IT" sz="1900" dirty="0"/>
              <a:t>The fields of assistive and </a:t>
            </a:r>
            <a:r>
              <a:rPr lang="it-IT" sz="1900" dirty="0" err="1"/>
              <a:t>rehabilitative</a:t>
            </a:r>
            <a:r>
              <a:rPr lang="it-IT" sz="1900" dirty="0"/>
              <a:t> </a:t>
            </a:r>
            <a:r>
              <a:rPr lang="it-IT" sz="1900" dirty="0" err="1"/>
              <a:t>robotics</a:t>
            </a:r>
            <a:r>
              <a:rPr lang="it-IT" sz="1900" dirty="0"/>
              <a:t> exploits </a:t>
            </a:r>
            <a:r>
              <a:rPr lang="it-IT" sz="1900" b="1" dirty="0" err="1"/>
              <a:t>existent</a:t>
            </a:r>
            <a:r>
              <a:rPr lang="it-IT" sz="1900" dirty="0"/>
              <a:t> and </a:t>
            </a:r>
            <a:r>
              <a:rPr lang="it-IT" sz="1900" b="1" dirty="0" err="1"/>
              <a:t>powerful</a:t>
            </a:r>
            <a:r>
              <a:rPr lang="it-IT" sz="1900" dirty="0"/>
              <a:t> </a:t>
            </a:r>
            <a:r>
              <a:rPr lang="it-IT" sz="1900" b="1" dirty="0" err="1"/>
              <a:t>technologies</a:t>
            </a:r>
            <a:r>
              <a:rPr lang="it-IT" sz="1900" dirty="0"/>
              <a:t> in order to build </a:t>
            </a:r>
            <a:r>
              <a:rPr lang="it-IT" sz="1900" b="1" dirty="0" err="1"/>
              <a:t>very</a:t>
            </a:r>
            <a:r>
              <a:rPr lang="it-IT" sz="1900" dirty="0"/>
              <a:t> </a:t>
            </a:r>
            <a:r>
              <a:rPr lang="it-IT" sz="1900" b="1" dirty="0" err="1"/>
              <a:t>complex</a:t>
            </a:r>
            <a:r>
              <a:rPr lang="it-IT" sz="1900" dirty="0"/>
              <a:t> </a:t>
            </a:r>
            <a:r>
              <a:rPr lang="it-IT" sz="1900" b="1" dirty="0"/>
              <a:t>system </a:t>
            </a:r>
            <a:r>
              <a:rPr lang="it-IT" sz="1900" dirty="0"/>
              <a:t>to</a:t>
            </a:r>
          </a:p>
          <a:p>
            <a:pPr>
              <a:buClr>
                <a:srgbClr val="FFC000"/>
              </a:buClr>
            </a:pPr>
            <a:r>
              <a:rPr lang="it-IT" sz="1900" b="1" dirty="0"/>
              <a:t>Assist</a:t>
            </a:r>
            <a:r>
              <a:rPr lang="it-IT" sz="1900" dirty="0"/>
              <a:t> </a:t>
            </a:r>
            <a:r>
              <a:rPr lang="it-IT" sz="1900" dirty="0" err="1"/>
              <a:t>subjects</a:t>
            </a:r>
            <a:r>
              <a:rPr lang="it-IT" sz="1900" dirty="0"/>
              <a:t> in </a:t>
            </a:r>
            <a:r>
              <a:rPr lang="it-IT" sz="1900" b="1" dirty="0" err="1"/>
              <a:t>daily</a:t>
            </a:r>
            <a:r>
              <a:rPr lang="it-IT" sz="1900" dirty="0"/>
              <a:t> </a:t>
            </a:r>
            <a:r>
              <a:rPr lang="it-IT" sz="1900" b="1" dirty="0"/>
              <a:t>activities</a:t>
            </a:r>
          </a:p>
          <a:p>
            <a:pPr>
              <a:buClr>
                <a:srgbClr val="FFC000"/>
              </a:buClr>
            </a:pPr>
            <a:r>
              <a:rPr lang="it-IT" sz="1900" b="1" dirty="0"/>
              <a:t>Assist</a:t>
            </a:r>
            <a:r>
              <a:rPr lang="it-IT" sz="1900" dirty="0"/>
              <a:t> doctors and </a:t>
            </a:r>
            <a:r>
              <a:rPr lang="it-IT" sz="1900" dirty="0" err="1"/>
              <a:t>physiotherapists</a:t>
            </a:r>
            <a:r>
              <a:rPr lang="it-IT" sz="1900" dirty="0"/>
              <a:t> </a:t>
            </a:r>
            <a:r>
              <a:rPr lang="it-IT" sz="1900" dirty="0" err="1"/>
              <a:t>doing</a:t>
            </a:r>
            <a:r>
              <a:rPr lang="it-IT" sz="1900" dirty="0"/>
              <a:t> </a:t>
            </a:r>
            <a:r>
              <a:rPr lang="it-IT" sz="1900" b="1" dirty="0" err="1"/>
              <a:t>rehabilitation</a:t>
            </a:r>
            <a:endParaRPr lang="it-IT" sz="1900" b="1" dirty="0"/>
          </a:p>
          <a:p>
            <a:pPr>
              <a:buClr>
                <a:srgbClr val="FFC000"/>
              </a:buClr>
            </a:pPr>
            <a:r>
              <a:rPr lang="it-IT" sz="1900" b="1" dirty="0"/>
              <a:t>Assistive</a:t>
            </a:r>
            <a:r>
              <a:rPr lang="it-IT" sz="1900" dirty="0"/>
              <a:t> robot can be </a:t>
            </a:r>
            <a:r>
              <a:rPr lang="it-IT" sz="1900" dirty="0" err="1"/>
              <a:t>distinguished</a:t>
            </a:r>
            <a:r>
              <a:rPr lang="it-IT" sz="1900" dirty="0"/>
              <a:t> in </a:t>
            </a:r>
            <a:r>
              <a:rPr lang="it-IT" sz="1900" dirty="0" err="1"/>
              <a:t>two</a:t>
            </a:r>
            <a:r>
              <a:rPr lang="it-IT" sz="1900" dirty="0"/>
              <a:t> classes:</a:t>
            </a:r>
          </a:p>
          <a:p>
            <a:pPr>
              <a:buClr>
                <a:srgbClr val="FFC000"/>
              </a:buClr>
            </a:pPr>
            <a:r>
              <a:rPr lang="it-IT" sz="1900" b="1" dirty="0"/>
              <a:t>Mobile</a:t>
            </a:r>
            <a:r>
              <a:rPr lang="it-IT" sz="1900" dirty="0"/>
              <a:t> or </a:t>
            </a:r>
            <a:r>
              <a:rPr lang="it-IT" sz="1900" b="1" dirty="0" err="1"/>
              <a:t>fixed</a:t>
            </a:r>
            <a:r>
              <a:rPr lang="it-IT" sz="1900" dirty="0"/>
              <a:t> </a:t>
            </a:r>
            <a:r>
              <a:rPr lang="it-IT" sz="1900" b="1" dirty="0" err="1"/>
              <a:t>based</a:t>
            </a:r>
            <a:r>
              <a:rPr lang="it-IT" sz="1900" dirty="0"/>
              <a:t> robot</a:t>
            </a:r>
          </a:p>
          <a:p>
            <a:pPr>
              <a:buClr>
                <a:srgbClr val="FFC000"/>
              </a:buClr>
            </a:pPr>
            <a:r>
              <a:rPr lang="it-IT" sz="1900" dirty="0" err="1"/>
              <a:t>Let’s</a:t>
            </a:r>
            <a:r>
              <a:rPr lang="it-IT" sz="1900" dirty="0"/>
              <a:t> </a:t>
            </a:r>
            <a:r>
              <a:rPr lang="it-IT" sz="1900" dirty="0" err="1"/>
              <a:t>see</a:t>
            </a:r>
            <a:r>
              <a:rPr lang="it-IT" sz="1900" dirty="0"/>
              <a:t> </a:t>
            </a:r>
            <a:r>
              <a:rPr lang="it-IT" sz="1900" dirty="0" err="1"/>
              <a:t>now</a:t>
            </a:r>
            <a:r>
              <a:rPr lang="it-IT" sz="1900" dirty="0"/>
              <a:t> </a:t>
            </a:r>
            <a:r>
              <a:rPr lang="it-IT" sz="1900" b="1" dirty="0" err="1"/>
              <a:t>couple</a:t>
            </a:r>
            <a:r>
              <a:rPr lang="it-IT" sz="1900" dirty="0"/>
              <a:t> of </a:t>
            </a:r>
            <a:r>
              <a:rPr lang="it-IT" sz="1900" b="1" dirty="0" err="1"/>
              <a:t>existing</a:t>
            </a:r>
            <a:r>
              <a:rPr lang="it-IT" sz="1900" dirty="0"/>
              <a:t> </a:t>
            </a:r>
            <a:r>
              <a:rPr lang="it-IT" sz="1900" b="1" dirty="0" err="1"/>
              <a:t>technologies</a:t>
            </a:r>
            <a:endParaRPr lang="it-IT" sz="1900" b="1" dirty="0"/>
          </a:p>
          <a:p>
            <a:pPr>
              <a:buClr>
                <a:srgbClr val="FFC000"/>
              </a:buClr>
            </a:pPr>
            <a:endParaRPr lang="it-IT" sz="1900" dirty="0"/>
          </a:p>
          <a:p>
            <a:pPr>
              <a:buClr>
                <a:srgbClr val="FFC000"/>
              </a:buClr>
            </a:pPr>
            <a:endParaRPr lang="it-IT" sz="1900" b="1" dirty="0"/>
          </a:p>
          <a:p>
            <a:pPr marL="0" indent="0">
              <a:buClr>
                <a:srgbClr val="FFC000"/>
              </a:buClr>
              <a:buNone/>
            </a:pPr>
            <a:endParaRPr lang="it-IT" sz="1900" dirty="0"/>
          </a:p>
          <a:p>
            <a:pPr>
              <a:buClr>
                <a:srgbClr val="FFC000"/>
              </a:buClr>
            </a:pPr>
            <a:endParaRPr lang="it-IT" sz="1900" dirty="0"/>
          </a:p>
          <a:p>
            <a:pPr>
              <a:buClr>
                <a:srgbClr val="FFC000"/>
              </a:buClr>
            </a:pPr>
            <a:endParaRPr lang="it-IT" sz="19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E05DACA-C688-4981-9B50-322AE6346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75" y="1879599"/>
            <a:ext cx="6359271" cy="400584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12C1C44-8745-478F-8EC1-E6BFCB2A46FB}"/>
              </a:ext>
            </a:extLst>
          </p:cNvPr>
          <p:cNvCxnSpPr>
            <a:cxnSpLocks/>
          </p:cNvCxnSpPr>
          <p:nvPr/>
        </p:nvCxnSpPr>
        <p:spPr>
          <a:xfrm>
            <a:off x="346229" y="1473693"/>
            <a:ext cx="11496583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745108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C3A44BB-E01C-4AA8-B2C8-32FC346D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274246-AC61-41CB-B49C-6E4D277C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40" y="68725"/>
            <a:ext cx="9486238" cy="1325563"/>
          </a:xfrm>
        </p:spPr>
        <p:txBody>
          <a:bodyPr anchor="b">
            <a:normAutofit/>
          </a:bodyPr>
          <a:lstStyle/>
          <a:p>
            <a:r>
              <a:rPr lang="it-IT" dirty="0" err="1"/>
              <a:t>Simulation</a:t>
            </a:r>
            <a:r>
              <a:rPr lang="it-IT" dirty="0"/>
              <a:t> – </a:t>
            </a:r>
            <a:r>
              <a:rPr lang="it-IT" dirty="0" err="1"/>
              <a:t>Practice</a:t>
            </a:r>
            <a:r>
              <a:rPr lang="it-IT" dirty="0"/>
              <a:t> </a:t>
            </a:r>
            <a:r>
              <a:rPr lang="it-IT" dirty="0" err="1"/>
              <a:t>Phase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0AFFE7-FD7B-4853-9718-47B27D1E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8165" y="2268803"/>
            <a:ext cx="4868296" cy="3848812"/>
          </a:xfrm>
        </p:spPr>
        <p:txBody>
          <a:bodyPr>
            <a:noAutofit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TIAGo</a:t>
            </a:r>
            <a:r>
              <a:rPr lang="it-IT" sz="2000" dirty="0"/>
              <a:t> in </a:t>
            </a:r>
            <a:r>
              <a:rPr lang="it-IT" sz="2000" b="1" dirty="0"/>
              <a:t>Gazebo</a:t>
            </a:r>
            <a:r>
              <a:rPr lang="it-IT" sz="2000" dirty="0"/>
              <a:t> and </a:t>
            </a:r>
            <a:r>
              <a:rPr lang="it-IT" sz="2000" b="1" dirty="0" err="1"/>
              <a:t>Rviz</a:t>
            </a:r>
            <a:r>
              <a:rPr lang="it-IT" sz="2000" dirty="0"/>
              <a:t> </a:t>
            </a:r>
            <a:r>
              <a:rPr lang="it-IT" sz="2000" b="1" dirty="0"/>
              <a:t>3D</a:t>
            </a:r>
            <a:r>
              <a:rPr lang="it-IT" sz="2000" dirty="0"/>
              <a:t> </a:t>
            </a:r>
            <a:r>
              <a:rPr lang="it-IT" sz="2000" b="1" dirty="0" err="1"/>
              <a:t>simulation</a:t>
            </a:r>
            <a:r>
              <a:rPr lang="it-IT" sz="2000" dirty="0"/>
              <a:t> </a:t>
            </a:r>
            <a:r>
              <a:rPr lang="it-IT" sz="2000" b="1" dirty="0" err="1"/>
              <a:t>environments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I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b="1" dirty="0" err="1"/>
              <a:t>developed</a:t>
            </a:r>
            <a:r>
              <a:rPr lang="it-IT" sz="2000" dirty="0"/>
              <a:t> a scenario </a:t>
            </a:r>
            <a:br>
              <a:rPr lang="it-IT" sz="2000" dirty="0"/>
            </a:br>
            <a:r>
              <a:rPr lang="it-IT" sz="2000" dirty="0"/>
              <a:t>for the </a:t>
            </a:r>
            <a:r>
              <a:rPr lang="it-IT" sz="2000" b="1" dirty="0" err="1"/>
              <a:t>navigation</a:t>
            </a:r>
            <a:r>
              <a:rPr lang="it-IT" sz="2000" dirty="0"/>
              <a:t>  </a:t>
            </a:r>
            <a:r>
              <a:rPr lang="it-IT" sz="2000" b="1" dirty="0" err="1"/>
              <a:t>practice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b="1" dirty="0"/>
              <a:t>Goals </a:t>
            </a:r>
            <a:r>
              <a:rPr lang="it-IT" sz="2000" dirty="0"/>
              <a:t>to </a:t>
            </a:r>
            <a:r>
              <a:rPr lang="it-IT" sz="2000" b="1" dirty="0" err="1"/>
              <a:t>reach</a:t>
            </a:r>
            <a:r>
              <a:rPr lang="it-IT" sz="2000" dirty="0"/>
              <a:t> by the user in red</a:t>
            </a:r>
            <a:endParaRPr lang="it-IT" sz="2000" b="1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B658F5D-AEBE-4D4B-AB11-3AB3AE3BAAFB}"/>
              </a:ext>
            </a:extLst>
          </p:cNvPr>
          <p:cNvCxnSpPr>
            <a:cxnSpLocks/>
          </p:cNvCxnSpPr>
          <p:nvPr/>
        </p:nvCxnSpPr>
        <p:spPr>
          <a:xfrm>
            <a:off x="355539" y="1769404"/>
            <a:ext cx="11593805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1BA47B39-1E5B-434E-905B-AB3E99935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39" y="2268803"/>
            <a:ext cx="6302714" cy="384881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B3D3588-23FF-4B60-BC7A-03C48AC58513}"/>
              </a:ext>
            </a:extLst>
          </p:cNvPr>
          <p:cNvSpPr txBox="1"/>
          <p:nvPr/>
        </p:nvSpPr>
        <p:spPr>
          <a:xfrm>
            <a:off x="6871316" y="5825227"/>
            <a:ext cx="4367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Developed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wih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Gazebo</a:t>
            </a:r>
          </a:p>
        </p:txBody>
      </p:sp>
    </p:spTree>
    <p:extLst>
      <p:ext uri="{BB962C8B-B14F-4D97-AF65-F5344CB8AC3E}">
        <p14:creationId xmlns:p14="http://schemas.microsoft.com/office/powerpoint/2010/main" val="2899866474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C3A44BB-E01C-4AA8-B2C8-32FC346D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274246-AC61-41CB-B49C-6E4D277C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0" y="23308"/>
            <a:ext cx="9297595" cy="1325563"/>
          </a:xfrm>
        </p:spPr>
        <p:txBody>
          <a:bodyPr anchor="b">
            <a:normAutofit/>
          </a:bodyPr>
          <a:lstStyle/>
          <a:p>
            <a:r>
              <a:rPr lang="it-IT" dirty="0" err="1"/>
              <a:t>Simulation</a:t>
            </a:r>
            <a:r>
              <a:rPr lang="it-IT" dirty="0"/>
              <a:t> – </a:t>
            </a:r>
            <a:r>
              <a:rPr lang="it-IT" dirty="0" err="1"/>
              <a:t>Practice</a:t>
            </a:r>
            <a:r>
              <a:rPr lang="it-IT" dirty="0"/>
              <a:t> </a:t>
            </a:r>
            <a:r>
              <a:rPr lang="it-IT" dirty="0" err="1"/>
              <a:t>Phase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0AFFE7-FD7B-4853-9718-47B27D1E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264" y="2476916"/>
            <a:ext cx="4795767" cy="2219417"/>
          </a:xfrm>
        </p:spPr>
        <p:txBody>
          <a:bodyPr>
            <a:noAutofit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TIAGo</a:t>
            </a:r>
            <a:r>
              <a:rPr lang="it-IT" sz="2000" dirty="0"/>
              <a:t> in </a:t>
            </a:r>
            <a:r>
              <a:rPr lang="it-IT" sz="2000" b="1" dirty="0"/>
              <a:t>Gazebo</a:t>
            </a:r>
            <a:r>
              <a:rPr lang="it-IT" sz="2000" dirty="0"/>
              <a:t> and </a:t>
            </a:r>
            <a:r>
              <a:rPr lang="it-IT" sz="2000" b="1" dirty="0" err="1"/>
              <a:t>Rviz</a:t>
            </a:r>
            <a:r>
              <a:rPr lang="it-IT" sz="2000" dirty="0"/>
              <a:t> </a:t>
            </a:r>
            <a:r>
              <a:rPr lang="it-IT" sz="2000" b="1" dirty="0"/>
              <a:t>3D</a:t>
            </a:r>
            <a:r>
              <a:rPr lang="it-IT" sz="2000" dirty="0"/>
              <a:t> </a:t>
            </a:r>
            <a:r>
              <a:rPr lang="it-IT" sz="2000" b="1" dirty="0" err="1"/>
              <a:t>simulation</a:t>
            </a:r>
            <a:r>
              <a:rPr lang="it-IT" sz="2000" dirty="0"/>
              <a:t> </a:t>
            </a:r>
            <a:r>
              <a:rPr lang="it-IT" sz="2000" b="1" dirty="0" err="1"/>
              <a:t>environments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I </a:t>
            </a:r>
            <a:r>
              <a:rPr lang="it-IT" sz="2000" b="1" dirty="0" err="1"/>
              <a:t>have</a:t>
            </a:r>
            <a:r>
              <a:rPr lang="it-IT" sz="2000" dirty="0"/>
              <a:t> </a:t>
            </a:r>
            <a:r>
              <a:rPr lang="it-IT" sz="2000" b="1" dirty="0" err="1"/>
              <a:t>developed</a:t>
            </a:r>
            <a:r>
              <a:rPr lang="it-IT" sz="2000" dirty="0"/>
              <a:t> a scenario </a:t>
            </a:r>
            <a:br>
              <a:rPr lang="it-IT" sz="2000" dirty="0"/>
            </a:br>
            <a:r>
              <a:rPr lang="it-IT" sz="2000" dirty="0"/>
              <a:t>for the </a:t>
            </a:r>
            <a:r>
              <a:rPr lang="it-IT" sz="2000" b="1" dirty="0" err="1"/>
              <a:t>navigation</a:t>
            </a:r>
            <a:r>
              <a:rPr lang="it-IT" sz="2000" dirty="0"/>
              <a:t>  </a:t>
            </a:r>
            <a:r>
              <a:rPr lang="it-IT" sz="2000" b="1" dirty="0" err="1"/>
              <a:t>practice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dirty="0"/>
              <a:t>I </a:t>
            </a:r>
            <a:r>
              <a:rPr lang="it-IT" sz="2000" dirty="0" err="1"/>
              <a:t>chose</a:t>
            </a:r>
            <a:r>
              <a:rPr lang="it-IT" sz="2000" dirty="0"/>
              <a:t> a scene for </a:t>
            </a:r>
            <a:r>
              <a:rPr lang="it-IT" sz="2000" b="1" dirty="0" err="1"/>
              <a:t>pick</a:t>
            </a:r>
            <a:r>
              <a:rPr lang="it-IT" sz="2000" dirty="0"/>
              <a:t> </a:t>
            </a:r>
            <a:r>
              <a:rPr lang="it-IT" sz="2000" b="1" dirty="0"/>
              <a:t>and</a:t>
            </a:r>
            <a:r>
              <a:rPr lang="it-IT" sz="2000" dirty="0"/>
              <a:t> </a:t>
            </a:r>
            <a:r>
              <a:rPr lang="it-IT" sz="2000" b="1" dirty="0"/>
              <a:t>place</a:t>
            </a:r>
            <a:r>
              <a:rPr lang="it-IT" sz="2000" dirty="0"/>
              <a:t> and </a:t>
            </a:r>
            <a:r>
              <a:rPr lang="it-IT" sz="2000" b="1" dirty="0" err="1"/>
              <a:t>navigation</a:t>
            </a:r>
            <a:r>
              <a:rPr lang="it-IT" sz="2000" dirty="0"/>
              <a:t> </a:t>
            </a:r>
            <a:r>
              <a:rPr lang="it-IT" sz="2000" b="1" dirty="0" err="1"/>
              <a:t>practice</a:t>
            </a:r>
            <a:endParaRPr lang="it-IT" sz="2000" b="1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B658F5D-AEBE-4D4B-AB11-3AB3AE3BAAFB}"/>
              </a:ext>
            </a:extLst>
          </p:cNvPr>
          <p:cNvCxnSpPr>
            <a:cxnSpLocks/>
          </p:cNvCxnSpPr>
          <p:nvPr/>
        </p:nvCxnSpPr>
        <p:spPr>
          <a:xfrm>
            <a:off x="328474" y="1769404"/>
            <a:ext cx="11620870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235CAFC0-89CF-4C59-B2D5-95B503C2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69" y="2476916"/>
            <a:ext cx="6449345" cy="367357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DFCD3FE-FBAB-45AC-A82A-392D4CE8F703}"/>
              </a:ext>
            </a:extLst>
          </p:cNvPr>
          <p:cNvSpPr txBox="1"/>
          <p:nvPr/>
        </p:nvSpPr>
        <p:spPr>
          <a:xfrm>
            <a:off x="7032264" y="5858101"/>
            <a:ext cx="4367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Developed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wih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Gazebo</a:t>
            </a:r>
          </a:p>
        </p:txBody>
      </p:sp>
    </p:spTree>
    <p:extLst>
      <p:ext uri="{BB962C8B-B14F-4D97-AF65-F5344CB8AC3E}">
        <p14:creationId xmlns:p14="http://schemas.microsoft.com/office/powerpoint/2010/main" val="2647969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C3A44BB-E01C-4AA8-B2C8-32FC346D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274246-AC61-41CB-B49C-6E4D277C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-162114"/>
            <a:ext cx="9297595" cy="1325563"/>
          </a:xfrm>
        </p:spPr>
        <p:txBody>
          <a:bodyPr anchor="b">
            <a:normAutofit/>
          </a:bodyPr>
          <a:lstStyle/>
          <a:p>
            <a:r>
              <a:rPr lang="it-IT" dirty="0" err="1"/>
              <a:t>Simulation</a:t>
            </a:r>
            <a:r>
              <a:rPr lang="it-IT" dirty="0"/>
              <a:t> – </a:t>
            </a:r>
            <a:r>
              <a:rPr lang="it-IT" dirty="0" err="1"/>
              <a:t>Practice</a:t>
            </a:r>
            <a:r>
              <a:rPr lang="it-IT" dirty="0"/>
              <a:t> </a:t>
            </a:r>
            <a:r>
              <a:rPr lang="it-IT" dirty="0" err="1"/>
              <a:t>Phase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0AFFE7-FD7B-4853-9718-47B27D1E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6206" y="1978694"/>
            <a:ext cx="5342056" cy="1899285"/>
          </a:xfrm>
        </p:spPr>
        <p:txBody>
          <a:bodyPr>
            <a:noAutofit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TIAGo</a:t>
            </a:r>
            <a:r>
              <a:rPr lang="it-IT" sz="2000" dirty="0"/>
              <a:t> in </a:t>
            </a:r>
            <a:r>
              <a:rPr lang="it-IT" sz="2000" b="1" dirty="0"/>
              <a:t>Gazebo</a:t>
            </a:r>
            <a:r>
              <a:rPr lang="it-IT" sz="2000" dirty="0"/>
              <a:t> and </a:t>
            </a:r>
            <a:r>
              <a:rPr lang="it-IT" sz="2000" b="1" dirty="0" err="1"/>
              <a:t>Rviz</a:t>
            </a:r>
            <a:r>
              <a:rPr lang="it-IT" sz="2000" dirty="0"/>
              <a:t> </a:t>
            </a:r>
            <a:r>
              <a:rPr lang="it-IT" sz="2000" b="1" dirty="0"/>
              <a:t>3D</a:t>
            </a:r>
            <a:r>
              <a:rPr lang="it-IT" sz="2000" dirty="0"/>
              <a:t> </a:t>
            </a:r>
            <a:r>
              <a:rPr lang="it-IT" sz="2000" b="1" dirty="0" err="1"/>
              <a:t>simulation</a:t>
            </a:r>
            <a:r>
              <a:rPr lang="it-IT" sz="2000" dirty="0"/>
              <a:t> </a:t>
            </a:r>
            <a:r>
              <a:rPr lang="it-IT" sz="2000" b="1" dirty="0" err="1"/>
              <a:t>environments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I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developed</a:t>
            </a:r>
            <a:r>
              <a:rPr lang="it-IT" sz="2000" dirty="0"/>
              <a:t> a scenario for the </a:t>
            </a:r>
            <a:r>
              <a:rPr lang="it-IT" sz="2000" dirty="0" err="1"/>
              <a:t>navigation</a:t>
            </a:r>
            <a:r>
              <a:rPr lang="it-IT" sz="2000" dirty="0"/>
              <a:t> </a:t>
            </a:r>
            <a:br>
              <a:rPr lang="it-IT" sz="2000" dirty="0"/>
            </a:br>
            <a:r>
              <a:rPr lang="it-IT" sz="2000" dirty="0" err="1"/>
              <a:t>practice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dirty="0"/>
              <a:t>I </a:t>
            </a:r>
            <a:r>
              <a:rPr lang="it-IT" sz="2000" dirty="0" err="1"/>
              <a:t>chose</a:t>
            </a:r>
            <a:r>
              <a:rPr lang="it-IT" sz="2000" dirty="0"/>
              <a:t> a scene for </a:t>
            </a:r>
            <a:r>
              <a:rPr lang="it-IT" sz="2000" b="1" dirty="0" err="1"/>
              <a:t>pick</a:t>
            </a:r>
            <a:r>
              <a:rPr lang="it-IT" sz="2000" dirty="0"/>
              <a:t> </a:t>
            </a:r>
            <a:r>
              <a:rPr lang="it-IT" sz="2000" b="1" dirty="0"/>
              <a:t>and</a:t>
            </a:r>
            <a:r>
              <a:rPr lang="it-IT" sz="2000" dirty="0"/>
              <a:t> </a:t>
            </a:r>
            <a:r>
              <a:rPr lang="it-IT" sz="2000" b="1" dirty="0"/>
              <a:t>place</a:t>
            </a:r>
            <a:r>
              <a:rPr lang="it-IT" sz="2000" dirty="0"/>
              <a:t> and </a:t>
            </a:r>
            <a:r>
              <a:rPr lang="it-IT" sz="2000" b="1" dirty="0" err="1"/>
              <a:t>navigation</a:t>
            </a:r>
            <a:r>
              <a:rPr lang="it-IT" sz="2000" dirty="0"/>
              <a:t> </a:t>
            </a:r>
            <a:r>
              <a:rPr lang="it-IT" sz="2000" b="1" dirty="0" err="1"/>
              <a:t>practice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b="1" dirty="0" err="1"/>
              <a:t>Showing</a:t>
            </a:r>
            <a:r>
              <a:rPr lang="it-IT" sz="2000" dirty="0"/>
              <a:t> </a:t>
            </a:r>
            <a:r>
              <a:rPr lang="it-IT" sz="2000" b="1" dirty="0" err="1"/>
              <a:t>MoveIt</a:t>
            </a:r>
            <a:r>
              <a:rPr lang="it-IT" sz="2000" dirty="0"/>
              <a:t> </a:t>
            </a:r>
            <a:r>
              <a:rPr lang="it-IT" sz="2000" b="1" dirty="0" err="1"/>
              <a:t>motion</a:t>
            </a:r>
            <a:r>
              <a:rPr lang="it-IT" sz="2000" dirty="0"/>
              <a:t> </a:t>
            </a:r>
            <a:r>
              <a:rPr lang="it-IT" sz="2000" b="1" dirty="0"/>
              <a:t>planner</a:t>
            </a:r>
            <a:r>
              <a:rPr lang="it-IT" sz="2000" dirty="0"/>
              <a:t> </a:t>
            </a:r>
            <a:r>
              <a:rPr lang="it-IT" sz="2000" dirty="0" err="1"/>
              <a:t>could</a:t>
            </a:r>
            <a:r>
              <a:rPr lang="it-IT" sz="2000" dirty="0"/>
              <a:t> be a </a:t>
            </a:r>
            <a:r>
              <a:rPr lang="it-IT" sz="2000" b="1" dirty="0"/>
              <a:t>good</a:t>
            </a:r>
            <a:r>
              <a:rPr lang="it-IT" sz="2000" dirty="0"/>
              <a:t> </a:t>
            </a:r>
            <a:r>
              <a:rPr lang="it-IT" sz="2000" b="1" dirty="0"/>
              <a:t>idea</a:t>
            </a:r>
            <a:r>
              <a:rPr lang="it-IT" sz="2000" dirty="0"/>
              <a:t> for </a:t>
            </a:r>
            <a:r>
              <a:rPr lang="it-IT" sz="2000" b="1" dirty="0" err="1"/>
              <a:t>better</a:t>
            </a:r>
            <a:r>
              <a:rPr lang="it-IT" sz="2000" dirty="0"/>
              <a:t> </a:t>
            </a:r>
            <a:r>
              <a:rPr lang="it-IT" sz="2000" b="1" dirty="0"/>
              <a:t>training</a:t>
            </a:r>
            <a:r>
              <a:rPr lang="it-IT" sz="2000" dirty="0"/>
              <a:t> of the </a:t>
            </a:r>
            <a:r>
              <a:rPr lang="it-IT" sz="2000" dirty="0" err="1"/>
              <a:t>arm</a:t>
            </a: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B658F5D-AEBE-4D4B-AB11-3AB3AE3BAAFB}"/>
              </a:ext>
            </a:extLst>
          </p:cNvPr>
          <p:cNvCxnSpPr>
            <a:cxnSpLocks/>
          </p:cNvCxnSpPr>
          <p:nvPr/>
        </p:nvCxnSpPr>
        <p:spPr>
          <a:xfrm>
            <a:off x="284041" y="1520829"/>
            <a:ext cx="11620870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Immagine 5" descr="Immagine che contiene pavimento&#10;&#10;Descrizione generata automaticamente">
            <a:extLst>
              <a:ext uri="{FF2B5EF4-FFF2-40B4-BE49-F238E27FC236}">
                <a16:creationId xmlns:a16="http://schemas.microsoft.com/office/drawing/2014/main" id="{343EC96A-ADC2-452A-B3CB-AF0455529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8" y="1978694"/>
            <a:ext cx="5204582" cy="436141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C161635-BE09-4EA3-AFFB-AFFB402A7182}"/>
              </a:ext>
            </a:extLst>
          </p:cNvPr>
          <p:cNvSpPr txBox="1"/>
          <p:nvPr/>
        </p:nvSpPr>
        <p:spPr>
          <a:xfrm>
            <a:off x="6326206" y="6047716"/>
            <a:ext cx="43678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Developed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wih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Rviz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MoveIt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90226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5945B5-0332-4485-B534-4408FB1E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Free Mode - </a:t>
            </a:r>
            <a:r>
              <a:rPr lang="it-IT" dirty="0" err="1"/>
              <a:t>Practice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0BAA44-EA8F-4D96-B3A0-879524E7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9480" y="1825625"/>
            <a:ext cx="5257800" cy="4351338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/>
              <a:t>Simple </a:t>
            </a:r>
            <a:r>
              <a:rPr lang="it-IT" sz="2000" b="1" dirty="0"/>
              <a:t>FSM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The </a:t>
            </a:r>
            <a:r>
              <a:rPr lang="it-IT" sz="2000" b="1" dirty="0"/>
              <a:t>user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the </a:t>
            </a:r>
            <a:r>
              <a:rPr lang="it-IT" sz="2000" dirty="0" err="1"/>
              <a:t>possibility</a:t>
            </a:r>
            <a:r>
              <a:rPr lang="it-IT" sz="2000" dirty="0"/>
              <a:t> to </a:t>
            </a:r>
            <a:r>
              <a:rPr lang="it-IT" sz="2000" b="1" dirty="0"/>
              <a:t>switch</a:t>
            </a:r>
            <a:r>
              <a:rPr lang="it-IT" sz="2000" dirty="0"/>
              <a:t> </a:t>
            </a:r>
            <a:r>
              <a:rPr lang="it-IT" sz="2000" dirty="0" err="1"/>
              <a:t>between</a:t>
            </a:r>
            <a:r>
              <a:rPr lang="it-IT" sz="2000" dirty="0"/>
              <a:t> </a:t>
            </a:r>
            <a:r>
              <a:rPr lang="it-IT" sz="2000" b="1" dirty="0"/>
              <a:t>base</a:t>
            </a:r>
            <a:r>
              <a:rPr lang="it-IT" sz="2000" dirty="0"/>
              <a:t> and </a:t>
            </a:r>
            <a:r>
              <a:rPr lang="it-IT" sz="2000" b="1" dirty="0" err="1"/>
              <a:t>arm</a:t>
            </a:r>
            <a:r>
              <a:rPr lang="it-IT" sz="2000" dirty="0"/>
              <a:t> </a:t>
            </a:r>
            <a:r>
              <a:rPr lang="it-IT" sz="2000" dirty="0" err="1"/>
              <a:t>teleoperation</a:t>
            </a:r>
            <a:r>
              <a:rPr lang="it-IT" sz="2000" dirty="0"/>
              <a:t> via a </a:t>
            </a:r>
            <a:r>
              <a:rPr lang="it-IT" sz="2000" b="1" dirty="0" err="1"/>
              <a:t>gesture</a:t>
            </a:r>
            <a:r>
              <a:rPr lang="it-IT" sz="2000" dirty="0"/>
              <a:t> (</a:t>
            </a:r>
            <a:r>
              <a:rPr lang="it-IT" sz="2000" dirty="0" err="1"/>
              <a:t>e.g</a:t>
            </a:r>
            <a:r>
              <a:rPr lang="it-IT" sz="2000" dirty="0"/>
              <a:t> </a:t>
            </a:r>
            <a:r>
              <a:rPr lang="it-IT" sz="2000" b="1" dirty="0" err="1"/>
              <a:t>blinking</a:t>
            </a:r>
            <a:r>
              <a:rPr lang="it-IT" sz="2000" dirty="0"/>
              <a:t> </a:t>
            </a:r>
            <a:r>
              <a:rPr lang="it-IT" sz="2000" b="1" dirty="0" err="1"/>
              <a:t>eyes</a:t>
            </a:r>
            <a:r>
              <a:rPr lang="it-IT" sz="2000" dirty="0"/>
              <a:t>)</a:t>
            </a:r>
          </a:p>
          <a:p>
            <a:pPr>
              <a:buClr>
                <a:srgbClr val="FFC000"/>
              </a:buClr>
            </a:pPr>
            <a:r>
              <a:rPr lang="it-IT" sz="2000" b="1" dirty="0" err="1"/>
              <a:t>Thread</a:t>
            </a:r>
            <a:r>
              <a:rPr lang="it-IT" sz="2000" dirty="0"/>
              <a:t> for </a:t>
            </a:r>
            <a:r>
              <a:rPr lang="it-IT" sz="2000" b="1" dirty="0" err="1"/>
              <a:t>eyes</a:t>
            </a:r>
            <a:r>
              <a:rPr lang="it-IT" sz="2000" dirty="0"/>
              <a:t> </a:t>
            </a:r>
            <a:r>
              <a:rPr lang="it-IT" sz="2000" b="1" dirty="0" err="1"/>
              <a:t>blinking</a:t>
            </a:r>
            <a:r>
              <a:rPr lang="it-IT" sz="2000" b="1" dirty="0"/>
              <a:t> </a:t>
            </a:r>
            <a:r>
              <a:rPr lang="it-IT" sz="2000" b="1" dirty="0" err="1"/>
              <a:t>detection</a:t>
            </a:r>
            <a:r>
              <a:rPr lang="it-IT" sz="2000" b="1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</a:t>
            </a:r>
            <a:r>
              <a:rPr lang="it-IT" sz="2000" b="1" dirty="0" err="1"/>
              <a:t>Mediapipe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dirty="0"/>
              <a:t>Switch GUI after </a:t>
            </a:r>
            <a:r>
              <a:rPr lang="it-IT" sz="2000" b="1" dirty="0" err="1"/>
              <a:t>three</a:t>
            </a:r>
            <a:r>
              <a:rPr lang="it-IT" sz="2000" dirty="0"/>
              <a:t> </a:t>
            </a:r>
            <a:r>
              <a:rPr lang="it-IT" sz="2000" b="1" dirty="0" err="1"/>
              <a:t>blinking</a:t>
            </a:r>
            <a:r>
              <a:rPr lang="it-IT" sz="2000" dirty="0"/>
              <a:t> </a:t>
            </a:r>
          </a:p>
          <a:p>
            <a:pPr>
              <a:buClr>
                <a:srgbClr val="FFC000"/>
              </a:buClr>
            </a:pPr>
            <a:r>
              <a:rPr lang="it-IT" sz="2000" b="1" dirty="0"/>
              <a:t>Cons</a:t>
            </a:r>
            <a:r>
              <a:rPr lang="it-IT" sz="2000" dirty="0"/>
              <a:t>: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usable</a:t>
            </a:r>
            <a:r>
              <a:rPr lang="it-IT" sz="2000" dirty="0"/>
              <a:t> by </a:t>
            </a:r>
            <a:r>
              <a:rPr lang="it-IT" sz="2000" dirty="0" err="1"/>
              <a:t>subjects</a:t>
            </a:r>
            <a:r>
              <a:rPr lang="it-IT" sz="2000" dirty="0"/>
              <a:t> with limited </a:t>
            </a:r>
            <a:r>
              <a:rPr lang="it-IT" sz="2000" dirty="0" err="1"/>
              <a:t>ability</a:t>
            </a:r>
            <a:r>
              <a:rPr lang="it-IT" sz="2000" dirty="0"/>
              <a:t> to control </a:t>
            </a:r>
            <a:r>
              <a:rPr lang="it-IT" sz="2000" dirty="0" err="1"/>
              <a:t>eye’s</a:t>
            </a:r>
            <a:r>
              <a:rPr lang="it-IT" sz="2000" dirty="0"/>
              <a:t> </a:t>
            </a:r>
            <a:r>
              <a:rPr lang="it-IT" sz="2000" dirty="0" err="1"/>
              <a:t>movements</a:t>
            </a: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A99CB01-0DAC-46C4-A888-F55A32AA5539}"/>
              </a:ext>
            </a:extLst>
          </p:cNvPr>
          <p:cNvCxnSpPr>
            <a:cxnSpLocks/>
          </p:cNvCxnSpPr>
          <p:nvPr/>
        </p:nvCxnSpPr>
        <p:spPr>
          <a:xfrm>
            <a:off x="754602" y="1574800"/>
            <a:ext cx="10502678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EC298BA0-A762-4246-9110-206A11852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2" y="1825625"/>
            <a:ext cx="4715361" cy="45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30057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5945B5-0332-4485-B534-4408FB1E4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249237"/>
            <a:ext cx="10515600" cy="1325563"/>
          </a:xfrm>
        </p:spPr>
        <p:txBody>
          <a:bodyPr/>
          <a:lstStyle/>
          <a:p>
            <a:r>
              <a:rPr lang="it-IT" dirty="0"/>
              <a:t>Free Mode - </a:t>
            </a:r>
            <a:r>
              <a:rPr lang="it-IT" dirty="0" err="1"/>
              <a:t>Practice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0BAA44-EA8F-4D96-B3A0-879524E7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160" y="2141537"/>
            <a:ext cx="5257800" cy="3488952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FFC000"/>
              </a:buClr>
            </a:pPr>
            <a:r>
              <a:rPr lang="it-IT" sz="2000" dirty="0"/>
              <a:t>Simple </a:t>
            </a:r>
            <a:r>
              <a:rPr lang="it-IT" sz="2000" b="1" dirty="0"/>
              <a:t>FSM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The </a:t>
            </a:r>
            <a:r>
              <a:rPr lang="it-IT" sz="2000" b="1" dirty="0"/>
              <a:t>user</a:t>
            </a:r>
            <a:r>
              <a:rPr lang="it-IT" sz="2000" dirty="0"/>
              <a:t> </a:t>
            </a:r>
            <a:r>
              <a:rPr lang="it-IT" sz="2000" dirty="0" err="1"/>
              <a:t>has</a:t>
            </a:r>
            <a:r>
              <a:rPr lang="it-IT" sz="2000" dirty="0"/>
              <a:t> the </a:t>
            </a:r>
            <a:r>
              <a:rPr lang="it-IT" sz="2000" dirty="0" err="1"/>
              <a:t>possibility</a:t>
            </a:r>
            <a:r>
              <a:rPr lang="it-IT" sz="2000" dirty="0"/>
              <a:t> to </a:t>
            </a:r>
            <a:r>
              <a:rPr lang="it-IT" sz="2000" b="1" dirty="0"/>
              <a:t>switch</a:t>
            </a:r>
            <a:r>
              <a:rPr lang="it-IT" sz="2000" dirty="0"/>
              <a:t> </a:t>
            </a:r>
            <a:r>
              <a:rPr lang="it-IT" sz="2000" dirty="0" err="1"/>
              <a:t>between</a:t>
            </a:r>
            <a:r>
              <a:rPr lang="it-IT" sz="2000" dirty="0"/>
              <a:t> </a:t>
            </a:r>
            <a:r>
              <a:rPr lang="it-IT" sz="2000" b="1" dirty="0"/>
              <a:t>base</a:t>
            </a:r>
            <a:r>
              <a:rPr lang="it-IT" sz="2000" dirty="0"/>
              <a:t> and </a:t>
            </a:r>
            <a:r>
              <a:rPr lang="it-IT" sz="2000" b="1" dirty="0" err="1"/>
              <a:t>arm</a:t>
            </a:r>
            <a:r>
              <a:rPr lang="it-IT" sz="2000" dirty="0"/>
              <a:t> </a:t>
            </a:r>
            <a:r>
              <a:rPr lang="it-IT" sz="2000" dirty="0" err="1"/>
              <a:t>teleoperation</a:t>
            </a:r>
            <a:r>
              <a:rPr lang="it-IT" sz="2000" dirty="0"/>
              <a:t> via a </a:t>
            </a:r>
            <a:r>
              <a:rPr lang="it-IT" sz="2000" b="1" dirty="0" err="1"/>
              <a:t>gesture</a:t>
            </a:r>
            <a:r>
              <a:rPr lang="it-IT" sz="2000" dirty="0"/>
              <a:t> (</a:t>
            </a:r>
            <a:r>
              <a:rPr lang="it-IT" sz="2000" dirty="0" err="1"/>
              <a:t>e.g</a:t>
            </a:r>
            <a:r>
              <a:rPr lang="it-IT" sz="2000" dirty="0"/>
              <a:t> </a:t>
            </a:r>
            <a:r>
              <a:rPr lang="it-IT" sz="2000" b="1" dirty="0" err="1"/>
              <a:t>blinking</a:t>
            </a:r>
            <a:r>
              <a:rPr lang="it-IT" sz="2000" dirty="0"/>
              <a:t> </a:t>
            </a:r>
            <a:r>
              <a:rPr lang="it-IT" sz="2000" b="1" dirty="0" err="1"/>
              <a:t>eyes</a:t>
            </a:r>
            <a:r>
              <a:rPr lang="it-IT" sz="2000" dirty="0"/>
              <a:t>)</a:t>
            </a:r>
          </a:p>
          <a:p>
            <a:pPr>
              <a:buClr>
                <a:srgbClr val="FFC000"/>
              </a:buClr>
            </a:pPr>
            <a:r>
              <a:rPr lang="it-IT" sz="2000" b="1" dirty="0" err="1"/>
              <a:t>Thread</a:t>
            </a:r>
            <a:r>
              <a:rPr lang="it-IT" sz="2000" dirty="0"/>
              <a:t> for </a:t>
            </a:r>
            <a:r>
              <a:rPr lang="it-IT" sz="2000" b="1" dirty="0" err="1"/>
              <a:t>eyes</a:t>
            </a:r>
            <a:r>
              <a:rPr lang="it-IT" sz="2000" dirty="0"/>
              <a:t> </a:t>
            </a:r>
            <a:r>
              <a:rPr lang="it-IT" sz="2000" b="1" dirty="0" err="1"/>
              <a:t>blinking</a:t>
            </a:r>
            <a:r>
              <a:rPr lang="it-IT" sz="2000" b="1" dirty="0"/>
              <a:t> </a:t>
            </a:r>
            <a:r>
              <a:rPr lang="it-IT" sz="2000" b="1" dirty="0" err="1"/>
              <a:t>detection</a:t>
            </a:r>
            <a:r>
              <a:rPr lang="it-IT" sz="2000" b="1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</a:t>
            </a:r>
            <a:r>
              <a:rPr lang="it-IT" sz="2000" b="1" dirty="0" err="1"/>
              <a:t>Mediapipe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dirty="0"/>
              <a:t>Switch GUI after </a:t>
            </a:r>
            <a:r>
              <a:rPr lang="it-IT" sz="2000" b="1" dirty="0" err="1"/>
              <a:t>three</a:t>
            </a:r>
            <a:r>
              <a:rPr lang="it-IT" sz="2000" dirty="0"/>
              <a:t> </a:t>
            </a:r>
            <a:r>
              <a:rPr lang="it-IT" sz="2000" b="1" dirty="0" err="1"/>
              <a:t>blinking</a:t>
            </a:r>
            <a:r>
              <a:rPr lang="it-IT" sz="2000" dirty="0"/>
              <a:t> </a:t>
            </a:r>
          </a:p>
          <a:p>
            <a:pPr>
              <a:buClr>
                <a:srgbClr val="FFC000"/>
              </a:buClr>
            </a:pPr>
            <a:r>
              <a:rPr lang="it-IT" sz="2000" b="1" dirty="0"/>
              <a:t>Cons</a:t>
            </a:r>
            <a:r>
              <a:rPr lang="it-IT" sz="2000" dirty="0"/>
              <a:t>: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usable</a:t>
            </a:r>
            <a:r>
              <a:rPr lang="it-IT" sz="2000" dirty="0"/>
              <a:t> by </a:t>
            </a:r>
            <a:r>
              <a:rPr lang="it-IT" sz="2000" dirty="0" err="1"/>
              <a:t>subjects</a:t>
            </a:r>
            <a:r>
              <a:rPr lang="it-IT" sz="2000" dirty="0"/>
              <a:t> with limited </a:t>
            </a:r>
            <a:r>
              <a:rPr lang="it-IT" sz="2000" dirty="0" err="1"/>
              <a:t>ability</a:t>
            </a:r>
            <a:r>
              <a:rPr lang="it-IT" sz="2000" dirty="0"/>
              <a:t> to control </a:t>
            </a:r>
            <a:r>
              <a:rPr lang="it-IT" sz="2000" dirty="0" err="1"/>
              <a:t>eye’s</a:t>
            </a:r>
            <a:r>
              <a:rPr lang="it-IT" sz="2000" dirty="0"/>
              <a:t> </a:t>
            </a:r>
            <a:r>
              <a:rPr lang="it-IT" sz="2000" dirty="0" err="1"/>
              <a:t>movements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/>
              <a:t>Alternative</a:t>
            </a:r>
            <a:r>
              <a:rPr lang="it-IT" sz="2000" dirty="0"/>
              <a:t>: </a:t>
            </a:r>
            <a:r>
              <a:rPr lang="it-IT" sz="2000" dirty="0" err="1"/>
              <a:t>speach</a:t>
            </a:r>
            <a:r>
              <a:rPr lang="it-IT" sz="2000" dirty="0"/>
              <a:t> </a:t>
            </a:r>
            <a:r>
              <a:rPr lang="it-IT" sz="2000" dirty="0" err="1"/>
              <a:t>command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 err="1"/>
              <a:t>Simulation</a:t>
            </a:r>
            <a:r>
              <a:rPr lang="it-IT" sz="2000" dirty="0"/>
              <a:t> </a:t>
            </a:r>
            <a:r>
              <a:rPr lang="it-IT" sz="2000" b="1" dirty="0" err="1"/>
              <a:t>Enviroment</a:t>
            </a:r>
            <a:endParaRPr lang="it-IT" sz="2000" b="1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A99CB01-0DAC-46C4-A888-F55A32AA5539}"/>
              </a:ext>
            </a:extLst>
          </p:cNvPr>
          <p:cNvCxnSpPr>
            <a:cxnSpLocks/>
          </p:cNvCxnSpPr>
          <p:nvPr/>
        </p:nvCxnSpPr>
        <p:spPr>
          <a:xfrm>
            <a:off x="447040" y="1574800"/>
            <a:ext cx="11111686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3C7E59CC-AD70-48DE-8D0C-860267EB7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2141537"/>
            <a:ext cx="5519229" cy="397460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19F52F4-7770-4523-9C77-D68490CB9A58}"/>
              </a:ext>
            </a:extLst>
          </p:cNvPr>
          <p:cNvSpPr txBox="1"/>
          <p:nvPr/>
        </p:nvSpPr>
        <p:spPr>
          <a:xfrm>
            <a:off x="6487160" y="5823751"/>
            <a:ext cx="50955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Dataset-of-Gazebo-Worlds-Models-and-Maps</a:t>
            </a:r>
          </a:p>
        </p:txBody>
      </p:sp>
    </p:spTree>
    <p:extLst>
      <p:ext uri="{BB962C8B-B14F-4D97-AF65-F5344CB8AC3E}">
        <p14:creationId xmlns:p14="http://schemas.microsoft.com/office/powerpoint/2010/main" val="3048969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0428B8-3EB5-466B-AD7A-3AB7D587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Architecture and System Evaluation	- </a:t>
            </a: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Phase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1730D5-7EB3-4BA7-9EF5-133166681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200" dirty="0"/>
              <a:t>In order to </a:t>
            </a:r>
            <a:r>
              <a:rPr lang="it-IT" sz="2200" b="1" dirty="0" err="1"/>
              <a:t>quantify</a:t>
            </a:r>
            <a:r>
              <a:rPr lang="it-IT" sz="2200" dirty="0"/>
              <a:t> the </a:t>
            </a:r>
            <a:r>
              <a:rPr lang="it-IT" sz="2200" b="1" dirty="0" err="1"/>
              <a:t>effectiveness</a:t>
            </a:r>
            <a:r>
              <a:rPr lang="it-IT" sz="2200" dirty="0"/>
              <a:t> of the </a:t>
            </a:r>
            <a:r>
              <a:rPr lang="it-IT" sz="2200" b="1" dirty="0" err="1"/>
              <a:t>architecture</a:t>
            </a:r>
            <a:r>
              <a:rPr lang="it-IT" sz="2200" dirty="0"/>
              <a:t>, </a:t>
            </a:r>
            <a:r>
              <a:rPr lang="it-IT" sz="2200" b="1" dirty="0" err="1"/>
              <a:t>several</a:t>
            </a:r>
            <a:r>
              <a:rPr lang="it-IT" sz="2200" dirty="0"/>
              <a:t> </a:t>
            </a:r>
            <a:r>
              <a:rPr lang="it-IT" sz="2200" dirty="0" err="1"/>
              <a:t>tests</a:t>
            </a:r>
            <a:r>
              <a:rPr lang="it-IT" sz="2200" dirty="0"/>
              <a:t> on </a:t>
            </a:r>
            <a:r>
              <a:rPr lang="it-IT" sz="2200" b="1" dirty="0" err="1"/>
              <a:t>subjects</a:t>
            </a:r>
            <a:r>
              <a:rPr lang="it-IT" sz="2200" dirty="0"/>
              <a:t> </a:t>
            </a:r>
            <a:r>
              <a:rPr lang="it-IT" sz="2200" dirty="0" err="1"/>
              <a:t>have</a:t>
            </a:r>
            <a:r>
              <a:rPr lang="it-IT" sz="2200" dirty="0"/>
              <a:t> to be </a:t>
            </a:r>
            <a:r>
              <a:rPr lang="it-IT" sz="2200" dirty="0" err="1"/>
              <a:t>done</a:t>
            </a:r>
            <a:endParaRPr lang="it-IT" sz="2200" dirty="0"/>
          </a:p>
          <a:p>
            <a:pPr>
              <a:buClr>
                <a:srgbClr val="FFC000"/>
              </a:buClr>
            </a:pPr>
            <a:r>
              <a:rPr lang="it-IT" sz="2200" b="1" dirty="0" err="1"/>
              <a:t>Navigation</a:t>
            </a:r>
            <a:r>
              <a:rPr lang="it-IT" sz="2200" dirty="0"/>
              <a:t> </a:t>
            </a:r>
            <a:r>
              <a:rPr lang="it-IT" sz="2200" b="1" dirty="0"/>
              <a:t>task</a:t>
            </a:r>
            <a:r>
              <a:rPr lang="it-IT" sz="2200" dirty="0"/>
              <a:t>: the </a:t>
            </a:r>
            <a:r>
              <a:rPr lang="it-IT" sz="2200" dirty="0" err="1"/>
              <a:t>subject</a:t>
            </a:r>
            <a:r>
              <a:rPr lang="it-IT" sz="2200" dirty="0"/>
              <a:t> </a:t>
            </a:r>
            <a:r>
              <a:rPr lang="it-IT" sz="2200" dirty="0" err="1"/>
              <a:t>will</a:t>
            </a:r>
            <a:r>
              <a:rPr lang="it-IT" sz="2200" dirty="0"/>
              <a:t> </a:t>
            </a:r>
            <a:r>
              <a:rPr lang="it-IT" sz="2200" dirty="0" err="1"/>
              <a:t>has</a:t>
            </a:r>
            <a:r>
              <a:rPr lang="it-IT" sz="2200" dirty="0"/>
              <a:t> to travel a </a:t>
            </a:r>
            <a:r>
              <a:rPr lang="it-IT" sz="2200" dirty="0" err="1"/>
              <a:t>predetermined</a:t>
            </a:r>
            <a:r>
              <a:rPr lang="it-IT" sz="2200" dirty="0"/>
              <a:t> </a:t>
            </a:r>
            <a:r>
              <a:rPr lang="it-IT" sz="2200" dirty="0" err="1"/>
              <a:t>clocked</a:t>
            </a:r>
            <a:r>
              <a:rPr lang="it-IT" sz="2200" dirty="0"/>
              <a:t> </a:t>
            </a:r>
            <a:r>
              <a:rPr lang="it-IT" sz="2200" dirty="0" err="1"/>
              <a:t>path</a:t>
            </a:r>
            <a:endParaRPr lang="it-IT" sz="2200" dirty="0"/>
          </a:p>
          <a:p>
            <a:pPr>
              <a:buClr>
                <a:srgbClr val="FFC000"/>
              </a:buClr>
            </a:pPr>
            <a:r>
              <a:rPr lang="it-IT" sz="2200" b="1" dirty="0"/>
              <a:t>Evaluation</a:t>
            </a:r>
            <a:r>
              <a:rPr lang="it-IT" sz="2200" dirty="0"/>
              <a:t> </a:t>
            </a:r>
            <a:r>
              <a:rPr lang="it-IT" sz="2200" b="1" dirty="0" err="1"/>
              <a:t>phase</a:t>
            </a:r>
            <a:r>
              <a:rPr lang="it-IT" sz="2200" dirty="0"/>
              <a:t>: </a:t>
            </a:r>
            <a:r>
              <a:rPr lang="it-IT" sz="2200" dirty="0" err="1"/>
              <a:t>each</a:t>
            </a:r>
            <a:r>
              <a:rPr lang="it-IT" sz="2200" dirty="0"/>
              <a:t> </a:t>
            </a:r>
            <a:r>
              <a:rPr lang="it-IT" sz="2200" dirty="0" err="1"/>
              <a:t>subject</a:t>
            </a:r>
            <a:r>
              <a:rPr lang="it-IT" sz="2200" dirty="0"/>
              <a:t> </a:t>
            </a:r>
            <a:r>
              <a:rPr lang="it-IT" sz="2200" b="1" dirty="0" err="1"/>
              <a:t>attempt</a:t>
            </a:r>
            <a:r>
              <a:rPr lang="it-IT" sz="2200" dirty="0"/>
              <a:t> </a:t>
            </a:r>
            <a:r>
              <a:rPr lang="it-IT" sz="2200" dirty="0" err="1"/>
              <a:t>will</a:t>
            </a:r>
            <a:r>
              <a:rPr lang="it-IT" sz="2200" dirty="0"/>
              <a:t> be </a:t>
            </a:r>
            <a:r>
              <a:rPr lang="it-IT" sz="2200" b="1" dirty="0" err="1"/>
              <a:t>compared</a:t>
            </a:r>
            <a:r>
              <a:rPr lang="it-IT" sz="2200" dirty="0"/>
              <a:t> with the time </a:t>
            </a:r>
            <a:r>
              <a:rPr lang="it-IT" sz="2200" dirty="0" err="1"/>
              <a:t>used</a:t>
            </a:r>
            <a:r>
              <a:rPr lang="it-IT" sz="2200" dirty="0"/>
              <a:t> to travel the </a:t>
            </a:r>
            <a:r>
              <a:rPr lang="it-IT" sz="2200" b="1" dirty="0" err="1"/>
              <a:t>path</a:t>
            </a:r>
            <a:r>
              <a:rPr lang="it-IT" sz="2200" dirty="0"/>
              <a:t> by </a:t>
            </a:r>
            <a:r>
              <a:rPr lang="it-IT" sz="2200" b="1" dirty="0" err="1"/>
              <a:t>TIAGo</a:t>
            </a:r>
            <a:r>
              <a:rPr lang="it-IT" sz="2200" dirty="0"/>
              <a:t> in </a:t>
            </a:r>
            <a:r>
              <a:rPr lang="it-IT" sz="2200" b="1" dirty="0" err="1"/>
              <a:t>autonomous</a:t>
            </a:r>
            <a:r>
              <a:rPr lang="it-IT" sz="2200" dirty="0"/>
              <a:t> way </a:t>
            </a:r>
            <a:r>
              <a:rPr lang="it-IT" sz="2200" b="1" dirty="0" err="1"/>
              <a:t>using</a:t>
            </a:r>
            <a:r>
              <a:rPr lang="it-IT" sz="2200" dirty="0"/>
              <a:t> </a:t>
            </a:r>
            <a:r>
              <a:rPr lang="it-IT" sz="2200" b="1" dirty="0" err="1"/>
              <a:t>dwa</a:t>
            </a:r>
            <a:r>
              <a:rPr lang="it-IT" sz="2200" dirty="0"/>
              <a:t> (Dynamic Window </a:t>
            </a:r>
            <a:r>
              <a:rPr lang="it-IT" sz="2200" dirty="0" err="1"/>
              <a:t>Approach</a:t>
            </a:r>
            <a:r>
              <a:rPr lang="it-IT" sz="2200" dirty="0"/>
              <a:t>) </a:t>
            </a:r>
            <a:r>
              <a:rPr lang="it-IT" sz="2200" b="1" dirty="0" err="1"/>
              <a:t>local</a:t>
            </a:r>
            <a:r>
              <a:rPr lang="it-IT" sz="2200" dirty="0"/>
              <a:t> </a:t>
            </a:r>
            <a:r>
              <a:rPr lang="it-IT" sz="2200" b="1" dirty="0"/>
              <a:t>planner</a:t>
            </a:r>
          </a:p>
          <a:p>
            <a:pPr>
              <a:buClr>
                <a:srgbClr val="FFC000"/>
              </a:buClr>
            </a:pPr>
            <a:r>
              <a:rPr lang="it-IT" sz="2200" b="1" dirty="0" err="1"/>
              <a:t>Manipulation</a:t>
            </a:r>
            <a:r>
              <a:rPr lang="it-IT" sz="2200" dirty="0"/>
              <a:t> </a:t>
            </a:r>
            <a:r>
              <a:rPr lang="it-IT" sz="2200" b="1" dirty="0"/>
              <a:t>task</a:t>
            </a:r>
            <a:r>
              <a:rPr lang="it-IT" sz="2200" dirty="0"/>
              <a:t>: the </a:t>
            </a:r>
            <a:r>
              <a:rPr lang="it-IT" sz="2200" dirty="0" err="1"/>
              <a:t>subject</a:t>
            </a:r>
            <a:r>
              <a:rPr lang="it-IT" sz="2200" dirty="0"/>
              <a:t> </a:t>
            </a:r>
            <a:r>
              <a:rPr lang="it-IT" sz="2200" dirty="0" err="1"/>
              <a:t>will</a:t>
            </a:r>
            <a:r>
              <a:rPr lang="it-IT" sz="2200" dirty="0"/>
              <a:t> </a:t>
            </a:r>
            <a:r>
              <a:rPr lang="it-IT" sz="2200" dirty="0" err="1"/>
              <a:t>has</a:t>
            </a:r>
            <a:r>
              <a:rPr lang="it-IT" sz="2200" dirty="0"/>
              <a:t> to </a:t>
            </a:r>
            <a:r>
              <a:rPr lang="it-IT" sz="2200" b="1" dirty="0" err="1"/>
              <a:t>pick</a:t>
            </a:r>
            <a:r>
              <a:rPr lang="it-IT" sz="2200" dirty="0"/>
              <a:t> and </a:t>
            </a:r>
            <a:r>
              <a:rPr lang="it-IT" sz="2200" b="1" dirty="0"/>
              <a:t>release</a:t>
            </a:r>
            <a:r>
              <a:rPr lang="it-IT" sz="2200" dirty="0"/>
              <a:t> on the </a:t>
            </a:r>
            <a:r>
              <a:rPr lang="it-IT" sz="2200" b="1" dirty="0" err="1"/>
              <a:t>table</a:t>
            </a:r>
            <a:r>
              <a:rPr lang="it-IT" sz="2200" dirty="0"/>
              <a:t> </a:t>
            </a:r>
            <a:r>
              <a:rPr lang="it-IT" sz="2200" b="1" dirty="0" err="1"/>
              <a:t>three</a:t>
            </a:r>
            <a:r>
              <a:rPr lang="it-IT" sz="2200" dirty="0"/>
              <a:t> </a:t>
            </a:r>
            <a:r>
              <a:rPr lang="it-IT" sz="2200" b="1" dirty="0" err="1"/>
              <a:t>objects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b="1" dirty="0"/>
              <a:t>Evaluation</a:t>
            </a:r>
            <a:r>
              <a:rPr lang="it-IT" sz="2200" dirty="0"/>
              <a:t> </a:t>
            </a:r>
            <a:r>
              <a:rPr lang="it-IT" sz="2200" b="1" dirty="0" err="1"/>
              <a:t>phase</a:t>
            </a:r>
            <a:r>
              <a:rPr lang="it-IT" sz="2200" dirty="0"/>
              <a:t>: </a:t>
            </a:r>
            <a:r>
              <a:rPr lang="it-IT" sz="2200" dirty="0" err="1"/>
              <a:t>each</a:t>
            </a:r>
            <a:r>
              <a:rPr lang="it-IT" sz="2200" dirty="0"/>
              <a:t> </a:t>
            </a:r>
            <a:r>
              <a:rPr lang="it-IT" sz="2200" dirty="0" err="1"/>
              <a:t>subject</a:t>
            </a:r>
            <a:r>
              <a:rPr lang="it-IT" sz="2200" dirty="0"/>
              <a:t> </a:t>
            </a:r>
            <a:r>
              <a:rPr lang="it-IT" sz="2200" b="1" dirty="0" err="1"/>
              <a:t>attempt</a:t>
            </a:r>
            <a:r>
              <a:rPr lang="it-IT" sz="2200" dirty="0"/>
              <a:t> </a:t>
            </a:r>
            <a:r>
              <a:rPr lang="it-IT" sz="2200" b="1" dirty="0" err="1"/>
              <a:t>will</a:t>
            </a:r>
            <a:r>
              <a:rPr lang="it-IT" sz="2200" dirty="0"/>
              <a:t> be </a:t>
            </a:r>
            <a:r>
              <a:rPr lang="it-IT" sz="2200" b="1" dirty="0" err="1"/>
              <a:t>compared</a:t>
            </a:r>
            <a:r>
              <a:rPr lang="it-IT" sz="2200" dirty="0"/>
              <a:t> with an </a:t>
            </a:r>
            <a:r>
              <a:rPr lang="it-IT" sz="2200" b="1" dirty="0" err="1"/>
              <a:t>autonomous</a:t>
            </a:r>
            <a:r>
              <a:rPr lang="it-IT" sz="2200" dirty="0"/>
              <a:t> performance </a:t>
            </a:r>
            <a:r>
              <a:rPr lang="it-IT" sz="2200" dirty="0" err="1"/>
              <a:t>using</a:t>
            </a:r>
            <a:r>
              <a:rPr lang="it-IT" sz="2200" dirty="0"/>
              <a:t> </a:t>
            </a:r>
            <a:r>
              <a:rPr lang="it-IT" sz="2200" b="1" dirty="0" err="1"/>
              <a:t>OpenCV</a:t>
            </a:r>
            <a:r>
              <a:rPr lang="it-IT" sz="2200" dirty="0"/>
              <a:t> for </a:t>
            </a:r>
            <a:r>
              <a:rPr lang="it-IT" sz="2200" b="1" dirty="0" err="1"/>
              <a:t>object</a:t>
            </a:r>
            <a:r>
              <a:rPr lang="it-IT" sz="2200" dirty="0"/>
              <a:t> </a:t>
            </a:r>
            <a:r>
              <a:rPr lang="it-IT" sz="2200" b="1" dirty="0" err="1"/>
              <a:t>detection</a:t>
            </a:r>
            <a:r>
              <a:rPr lang="it-IT" sz="2200" dirty="0"/>
              <a:t> and IK </a:t>
            </a:r>
            <a:r>
              <a:rPr lang="it-IT" sz="2200" dirty="0" err="1"/>
              <a:t>manipulation</a:t>
            </a:r>
            <a:endParaRPr lang="it-IT" sz="2200" dirty="0"/>
          </a:p>
          <a:p>
            <a:pPr>
              <a:buClr>
                <a:srgbClr val="FFC000"/>
              </a:buClr>
            </a:pPr>
            <a:r>
              <a:rPr lang="it-IT" sz="2200" b="1" dirty="0" err="1"/>
              <a:t>Expected</a:t>
            </a:r>
            <a:r>
              <a:rPr lang="it-IT" sz="2200" dirty="0"/>
              <a:t> </a:t>
            </a:r>
            <a:r>
              <a:rPr lang="it-IT" sz="2200" b="1" dirty="0" err="1"/>
              <a:t>results</a:t>
            </a:r>
            <a:endParaRPr lang="it-IT" sz="2200" b="1" dirty="0"/>
          </a:p>
          <a:p>
            <a:pPr>
              <a:buClr>
                <a:srgbClr val="FFC000"/>
              </a:buClr>
            </a:pPr>
            <a:endParaRPr lang="it-IT" sz="22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D350260-B3A7-48D9-9F9C-75CAFF407B4B}"/>
              </a:ext>
            </a:extLst>
          </p:cNvPr>
          <p:cNvCxnSpPr/>
          <p:nvPr/>
        </p:nvCxnSpPr>
        <p:spPr>
          <a:xfrm>
            <a:off x="838200" y="1806097"/>
            <a:ext cx="10515600" cy="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257079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AE038-84C6-4199-AA20-CFB1B028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Architecture and System Evaluation	- </a:t>
            </a:r>
            <a:br>
              <a:rPr lang="it-IT" dirty="0"/>
            </a:br>
            <a:r>
              <a:rPr lang="it-IT" dirty="0"/>
              <a:t>Real Scenario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74CBFA-88D3-495B-BC74-89C1E5A73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7487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Clr>
                <a:srgbClr val="FFC000"/>
              </a:buClr>
            </a:pPr>
            <a:r>
              <a:rPr lang="it-IT" sz="2200" dirty="0" err="1"/>
              <a:t>Only</a:t>
            </a:r>
            <a:r>
              <a:rPr lang="it-IT" sz="2200" dirty="0"/>
              <a:t> after </a:t>
            </a:r>
            <a:r>
              <a:rPr lang="it-IT" sz="2200" dirty="0" err="1"/>
              <a:t>that</a:t>
            </a:r>
            <a:r>
              <a:rPr lang="it-IT" sz="2200" dirty="0"/>
              <a:t> the </a:t>
            </a:r>
            <a:r>
              <a:rPr lang="it-IT" sz="2200" b="1" dirty="0" err="1"/>
              <a:t>subjects</a:t>
            </a:r>
            <a:r>
              <a:rPr lang="it-IT" sz="2200" dirty="0"/>
              <a:t> </a:t>
            </a:r>
            <a:r>
              <a:rPr lang="it-IT" sz="2200" b="1" dirty="0" err="1"/>
              <a:t>have</a:t>
            </a:r>
            <a:r>
              <a:rPr lang="it-IT" sz="2200" dirty="0"/>
              <a:t> </a:t>
            </a:r>
            <a:r>
              <a:rPr lang="it-IT" sz="2200" b="1" dirty="0" err="1"/>
              <a:t>obtained</a:t>
            </a:r>
            <a:r>
              <a:rPr lang="it-IT" sz="2200" dirty="0"/>
              <a:t> </a:t>
            </a:r>
            <a:r>
              <a:rPr lang="it-IT" sz="2200" b="1" dirty="0"/>
              <a:t>good</a:t>
            </a:r>
            <a:r>
              <a:rPr lang="it-IT" sz="2200" dirty="0"/>
              <a:t> </a:t>
            </a:r>
            <a:r>
              <a:rPr lang="it-IT" sz="2200" b="1" dirty="0" err="1"/>
              <a:t>results</a:t>
            </a:r>
            <a:r>
              <a:rPr lang="it-IT" sz="2200" dirty="0"/>
              <a:t> from the </a:t>
            </a:r>
            <a:r>
              <a:rPr lang="it-IT" sz="2200" dirty="0" err="1"/>
              <a:t>simulation</a:t>
            </a:r>
            <a:r>
              <a:rPr lang="it-IT" sz="2200" dirty="0"/>
              <a:t> </a:t>
            </a:r>
            <a:r>
              <a:rPr lang="it-IT" sz="2200" dirty="0" err="1"/>
              <a:t>enviroment</a:t>
            </a:r>
            <a:r>
              <a:rPr lang="it-IT" sz="2200" dirty="0"/>
              <a:t>, the test </a:t>
            </a:r>
            <a:r>
              <a:rPr lang="it-IT" sz="2200" b="1" dirty="0" err="1"/>
              <a:t>phase</a:t>
            </a:r>
            <a:r>
              <a:rPr lang="it-IT" sz="2200" dirty="0"/>
              <a:t> </a:t>
            </a:r>
            <a:r>
              <a:rPr lang="it-IT" sz="2200" b="1" dirty="0" err="1"/>
              <a:t>teleoperating</a:t>
            </a:r>
            <a:r>
              <a:rPr lang="it-IT" sz="2200" dirty="0"/>
              <a:t> the </a:t>
            </a:r>
            <a:r>
              <a:rPr lang="it-IT" sz="2200" b="1" dirty="0" err="1"/>
              <a:t>real</a:t>
            </a:r>
            <a:r>
              <a:rPr lang="it-IT" sz="2200" dirty="0"/>
              <a:t> </a:t>
            </a:r>
            <a:r>
              <a:rPr lang="it-IT" sz="2200" b="1" dirty="0" err="1"/>
              <a:t>TIAGo</a:t>
            </a:r>
            <a:r>
              <a:rPr lang="it-IT" sz="2200" dirty="0"/>
              <a:t> can </a:t>
            </a:r>
            <a:r>
              <a:rPr lang="it-IT" sz="2200" b="1" dirty="0"/>
              <a:t>start</a:t>
            </a:r>
          </a:p>
          <a:p>
            <a:pPr>
              <a:buClr>
                <a:srgbClr val="FFC000"/>
              </a:buClr>
            </a:pPr>
            <a:r>
              <a:rPr lang="it-IT" sz="2200" dirty="0" err="1"/>
              <a:t>Tests</a:t>
            </a:r>
            <a:r>
              <a:rPr lang="it-IT" sz="2200" dirty="0"/>
              <a:t> </a:t>
            </a:r>
            <a:r>
              <a:rPr lang="it-IT" sz="2200" dirty="0" err="1"/>
              <a:t>will</a:t>
            </a:r>
            <a:r>
              <a:rPr lang="it-IT" sz="2200" dirty="0"/>
              <a:t> be </a:t>
            </a:r>
            <a:r>
              <a:rPr lang="it-IT" sz="2200" dirty="0" err="1"/>
              <a:t>carried</a:t>
            </a:r>
            <a:r>
              <a:rPr lang="it-IT" sz="2200" dirty="0"/>
              <a:t> out </a:t>
            </a:r>
            <a:r>
              <a:rPr lang="it-IT" sz="2200" dirty="0" err="1"/>
              <a:t>into</a:t>
            </a:r>
            <a:r>
              <a:rPr lang="it-IT" sz="2200" dirty="0"/>
              <a:t> </a:t>
            </a:r>
            <a:r>
              <a:rPr lang="it-IT" sz="2200" b="1" dirty="0"/>
              <a:t>Santa</a:t>
            </a:r>
            <a:r>
              <a:rPr lang="it-IT" sz="2200" dirty="0"/>
              <a:t> </a:t>
            </a:r>
            <a:r>
              <a:rPr lang="it-IT" sz="2200" b="1" dirty="0"/>
              <a:t>Corona</a:t>
            </a:r>
            <a:r>
              <a:rPr lang="it-IT" sz="2200" dirty="0"/>
              <a:t> </a:t>
            </a:r>
            <a:r>
              <a:rPr lang="it-IT" sz="2200" b="1" dirty="0"/>
              <a:t>Hospital</a:t>
            </a:r>
            <a:r>
              <a:rPr lang="it-IT" sz="2200" dirty="0"/>
              <a:t>, Pietra Ligure, in </a:t>
            </a:r>
            <a:r>
              <a:rPr lang="it-IT" sz="2200" dirty="0" err="1"/>
              <a:t>particular</a:t>
            </a:r>
            <a:r>
              <a:rPr lang="it-IT" sz="2200" dirty="0"/>
              <a:t> </a:t>
            </a:r>
            <a:r>
              <a:rPr lang="it-IT" sz="2200" dirty="0" err="1"/>
              <a:t>into</a:t>
            </a:r>
            <a:r>
              <a:rPr lang="it-IT" sz="2200" dirty="0"/>
              <a:t> the </a:t>
            </a:r>
            <a:r>
              <a:rPr lang="it-IT" sz="2200" dirty="0" err="1"/>
              <a:t>spinal</a:t>
            </a:r>
            <a:r>
              <a:rPr lang="it-IT" sz="2200" dirty="0"/>
              <a:t> </a:t>
            </a:r>
            <a:r>
              <a:rPr lang="it-IT" sz="2200" dirty="0" err="1"/>
              <a:t>unit</a:t>
            </a:r>
            <a:r>
              <a:rPr lang="it-IT" sz="2200" dirty="0"/>
              <a:t>, on </a:t>
            </a:r>
            <a:r>
              <a:rPr lang="it-IT" sz="2200" dirty="0" err="1"/>
              <a:t>cSCI</a:t>
            </a:r>
            <a:r>
              <a:rPr lang="it-IT" sz="2200" dirty="0"/>
              <a:t> </a:t>
            </a:r>
            <a:r>
              <a:rPr lang="it-IT" sz="2200" dirty="0" err="1"/>
              <a:t>subjects</a:t>
            </a:r>
            <a:r>
              <a:rPr lang="it-IT" sz="2200" dirty="0"/>
              <a:t> with </a:t>
            </a:r>
            <a:r>
              <a:rPr lang="it-IT" sz="2200" dirty="0" err="1"/>
              <a:t>different</a:t>
            </a:r>
            <a:r>
              <a:rPr lang="it-IT" sz="2200" dirty="0"/>
              <a:t> </a:t>
            </a:r>
            <a:r>
              <a:rPr lang="it-IT" sz="2200" dirty="0" err="1"/>
              <a:t>mobility</a:t>
            </a:r>
            <a:endParaRPr lang="it-IT" sz="2200" dirty="0"/>
          </a:p>
          <a:p>
            <a:pPr>
              <a:buClr>
                <a:srgbClr val="FFC000"/>
              </a:buClr>
            </a:pPr>
            <a:r>
              <a:rPr lang="it-IT" sz="2200" b="1" dirty="0" err="1"/>
              <a:t>Possibility</a:t>
            </a:r>
            <a:r>
              <a:rPr lang="it-IT" sz="2200" dirty="0"/>
              <a:t> to </a:t>
            </a:r>
            <a:r>
              <a:rPr lang="it-IT" sz="2200" b="1" dirty="0" err="1"/>
              <a:t>fully</a:t>
            </a:r>
            <a:r>
              <a:rPr lang="it-IT" sz="2200" dirty="0"/>
              <a:t> </a:t>
            </a:r>
            <a:r>
              <a:rPr lang="it-IT" sz="2200" b="1" dirty="0" err="1"/>
              <a:t>teleoperate</a:t>
            </a:r>
            <a:r>
              <a:rPr lang="it-IT" sz="2200" dirty="0"/>
              <a:t> </a:t>
            </a:r>
            <a:r>
              <a:rPr lang="it-IT" sz="2200" dirty="0" err="1"/>
              <a:t>TIAGo</a:t>
            </a:r>
            <a:r>
              <a:rPr lang="it-IT" sz="2200" dirty="0"/>
              <a:t> in the </a:t>
            </a:r>
            <a:r>
              <a:rPr lang="it-IT" sz="2200" b="1" dirty="0" err="1"/>
              <a:t>environment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dirty="0" err="1"/>
              <a:t>As</a:t>
            </a:r>
            <a:r>
              <a:rPr lang="it-IT" sz="2200" dirty="0"/>
              <a:t> </a:t>
            </a:r>
            <a:r>
              <a:rPr lang="it-IT" sz="2200" dirty="0" err="1"/>
              <a:t>before</a:t>
            </a:r>
            <a:r>
              <a:rPr lang="it-IT" sz="2200" dirty="0"/>
              <a:t> </a:t>
            </a:r>
            <a:r>
              <a:rPr lang="it-IT" sz="2200" dirty="0" err="1"/>
              <a:t>will</a:t>
            </a:r>
            <a:r>
              <a:rPr lang="it-IT" sz="2200" dirty="0"/>
              <a:t> be </a:t>
            </a:r>
            <a:r>
              <a:rPr lang="it-IT" sz="2200" b="1" dirty="0" err="1"/>
              <a:t>evaluated</a:t>
            </a:r>
            <a:r>
              <a:rPr lang="it-IT" sz="2200" dirty="0"/>
              <a:t> the </a:t>
            </a:r>
            <a:r>
              <a:rPr lang="it-IT" sz="2200" b="1" dirty="0"/>
              <a:t>time</a:t>
            </a:r>
            <a:r>
              <a:rPr lang="it-IT" sz="2200" dirty="0"/>
              <a:t> </a:t>
            </a:r>
            <a:r>
              <a:rPr lang="it-IT" sz="2200" b="1" dirty="0" err="1"/>
              <a:t>needed</a:t>
            </a:r>
            <a:r>
              <a:rPr lang="it-IT" sz="2200" dirty="0"/>
              <a:t> for </a:t>
            </a:r>
            <a:r>
              <a:rPr lang="it-IT" sz="2200" b="1" dirty="0"/>
              <a:t>complete</a:t>
            </a:r>
            <a:r>
              <a:rPr lang="it-IT" sz="2200" dirty="0"/>
              <a:t> the </a:t>
            </a:r>
            <a:r>
              <a:rPr lang="it-IT" sz="2200" b="1" dirty="0"/>
              <a:t>tasks</a:t>
            </a:r>
            <a:r>
              <a:rPr lang="it-IT" sz="2200" dirty="0"/>
              <a:t> and </a:t>
            </a:r>
            <a:r>
              <a:rPr lang="it-IT" sz="2200" dirty="0" err="1"/>
              <a:t>its</a:t>
            </a:r>
            <a:r>
              <a:rPr lang="it-IT" sz="2200" dirty="0"/>
              <a:t> </a:t>
            </a:r>
            <a:r>
              <a:rPr lang="it-IT" sz="2200" b="1" dirty="0" err="1"/>
              <a:t>improvement</a:t>
            </a:r>
            <a:r>
              <a:rPr lang="it-IT" sz="2200" dirty="0"/>
              <a:t> (</a:t>
            </a:r>
            <a:r>
              <a:rPr lang="it-IT" sz="2200" dirty="0" err="1"/>
              <a:t>manipulation</a:t>
            </a:r>
            <a:r>
              <a:rPr lang="it-IT" sz="2200" dirty="0"/>
              <a:t> and </a:t>
            </a:r>
            <a:r>
              <a:rPr lang="it-IT" sz="2200" dirty="0" err="1"/>
              <a:t>navigation</a:t>
            </a:r>
            <a:r>
              <a:rPr lang="it-IT" sz="2200" dirty="0"/>
              <a:t>)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dirty="0"/>
              <a:t>Will be </a:t>
            </a:r>
            <a:r>
              <a:rPr lang="it-IT" sz="2200" b="1" dirty="0" err="1"/>
              <a:t>evaluated</a:t>
            </a:r>
            <a:r>
              <a:rPr lang="it-IT" sz="2200" dirty="0"/>
              <a:t> the </a:t>
            </a:r>
            <a:r>
              <a:rPr lang="it-IT" sz="2200" b="1" dirty="0" err="1"/>
              <a:t>efficiency</a:t>
            </a:r>
            <a:r>
              <a:rPr lang="it-IT" sz="2200" dirty="0"/>
              <a:t> of the </a:t>
            </a:r>
            <a:r>
              <a:rPr lang="it-IT" sz="2200" b="1" dirty="0" err="1"/>
              <a:t>architecture</a:t>
            </a:r>
            <a:r>
              <a:rPr lang="it-IT" sz="2200" dirty="0"/>
              <a:t> for </a:t>
            </a:r>
            <a:r>
              <a:rPr lang="it-IT" sz="2200" dirty="0" err="1"/>
              <a:t>cSCI</a:t>
            </a:r>
            <a:r>
              <a:rPr lang="it-IT" sz="2200" dirty="0"/>
              <a:t> </a:t>
            </a:r>
            <a:r>
              <a:rPr lang="it-IT" sz="2200" dirty="0" err="1"/>
              <a:t>subjects</a:t>
            </a:r>
            <a:r>
              <a:rPr lang="it-IT" sz="2200" dirty="0"/>
              <a:t> </a:t>
            </a:r>
            <a:r>
              <a:rPr lang="it-IT" sz="2200" b="1" dirty="0" err="1"/>
              <a:t>assistance</a:t>
            </a:r>
            <a:r>
              <a:rPr lang="it-IT" sz="2200" dirty="0"/>
              <a:t> in </a:t>
            </a:r>
            <a:r>
              <a:rPr lang="it-IT" sz="2200" b="1" dirty="0" err="1"/>
              <a:t>daily</a:t>
            </a:r>
            <a:r>
              <a:rPr lang="it-IT" sz="2200" dirty="0"/>
              <a:t> </a:t>
            </a:r>
            <a:r>
              <a:rPr lang="it-IT" sz="2200" b="1" dirty="0"/>
              <a:t>activities</a:t>
            </a:r>
          </a:p>
          <a:p>
            <a:pPr>
              <a:buClr>
                <a:srgbClr val="FFC000"/>
              </a:buClr>
            </a:pPr>
            <a:r>
              <a:rPr lang="it-IT" sz="2200" dirty="0"/>
              <a:t> Will be </a:t>
            </a:r>
            <a:r>
              <a:rPr lang="it-IT" sz="2200" b="1" dirty="0" err="1"/>
              <a:t>evaluated</a:t>
            </a:r>
            <a:r>
              <a:rPr lang="it-IT" sz="2200" dirty="0"/>
              <a:t> the </a:t>
            </a:r>
            <a:r>
              <a:rPr lang="it-IT" sz="2200" b="1" dirty="0" err="1"/>
              <a:t>effort</a:t>
            </a:r>
            <a:r>
              <a:rPr lang="it-IT" sz="2200" dirty="0"/>
              <a:t> </a:t>
            </a:r>
            <a:r>
              <a:rPr lang="it-IT" sz="2200" b="1" dirty="0" err="1"/>
              <a:t>needed</a:t>
            </a:r>
            <a:r>
              <a:rPr lang="it-IT" sz="2200" dirty="0"/>
              <a:t> to </a:t>
            </a:r>
            <a:r>
              <a:rPr lang="it-IT" sz="2200" b="1" dirty="0"/>
              <a:t>complete</a:t>
            </a:r>
            <a:r>
              <a:rPr lang="it-IT" sz="2200" dirty="0"/>
              <a:t> the </a:t>
            </a:r>
            <a:r>
              <a:rPr lang="it-IT" sz="2200" b="1" dirty="0"/>
              <a:t>tasks</a:t>
            </a:r>
            <a:r>
              <a:rPr lang="it-IT" sz="2200" dirty="0"/>
              <a:t> </a:t>
            </a:r>
          </a:p>
          <a:p>
            <a:pPr>
              <a:buClr>
                <a:srgbClr val="FFC000"/>
              </a:buClr>
            </a:pPr>
            <a:r>
              <a:rPr lang="it-IT" sz="2200" dirty="0"/>
              <a:t>System </a:t>
            </a:r>
            <a:r>
              <a:rPr lang="it-IT" sz="2200" dirty="0" err="1"/>
              <a:t>Usability</a:t>
            </a:r>
            <a:r>
              <a:rPr lang="it-IT" sz="2200" dirty="0"/>
              <a:t> Scale </a:t>
            </a:r>
            <a:r>
              <a:rPr lang="it-IT" sz="2200" b="1" dirty="0"/>
              <a:t>(SUS)</a:t>
            </a:r>
          </a:p>
          <a:p>
            <a:pPr>
              <a:buClr>
                <a:srgbClr val="FFC000"/>
              </a:buClr>
            </a:pPr>
            <a:r>
              <a:rPr lang="it-IT" sz="2200" b="1" dirty="0" err="1"/>
              <a:t>Expected</a:t>
            </a:r>
            <a:r>
              <a:rPr lang="it-IT" sz="2200" dirty="0"/>
              <a:t> </a:t>
            </a:r>
            <a:r>
              <a:rPr lang="it-IT" sz="2200" b="1" dirty="0" err="1"/>
              <a:t>results</a:t>
            </a:r>
            <a:endParaRPr lang="it-IT" sz="2200" b="1" dirty="0"/>
          </a:p>
          <a:p>
            <a:pPr>
              <a:buClr>
                <a:srgbClr val="FFC000"/>
              </a:buClr>
            </a:pPr>
            <a:endParaRPr lang="it-IT" sz="22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E2014E65-BBDA-4E0A-B22A-BEE2D74F9CC6}"/>
              </a:ext>
            </a:extLst>
          </p:cNvPr>
          <p:cNvCxnSpPr/>
          <p:nvPr/>
        </p:nvCxnSpPr>
        <p:spPr>
          <a:xfrm>
            <a:off x="949911" y="1837678"/>
            <a:ext cx="10403889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766164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E23075-6C51-46D9-A56E-72914C3F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" y="365125"/>
            <a:ext cx="10989310" cy="1325563"/>
          </a:xfrm>
        </p:spPr>
        <p:txBody>
          <a:bodyPr/>
          <a:lstStyle/>
          <a:p>
            <a:r>
              <a:rPr lang="it-IT" dirty="0"/>
              <a:t>Architecture Features and </a:t>
            </a:r>
            <a:r>
              <a:rPr lang="it-IT" dirty="0" err="1"/>
              <a:t>Limitations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7567FA-C93D-459A-816B-C95E5BF25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710" y="1690077"/>
            <a:ext cx="5257800" cy="4577557"/>
          </a:xfrm>
        </p:spPr>
        <p:txBody>
          <a:bodyPr>
            <a:noAutofit/>
          </a:bodyPr>
          <a:lstStyle/>
          <a:p>
            <a:pPr>
              <a:buClr>
                <a:srgbClr val="FFC000"/>
              </a:buClr>
            </a:pPr>
            <a:r>
              <a:rPr lang="it-IT" sz="2000" b="1" dirty="0" err="1"/>
              <a:t>Flexible</a:t>
            </a:r>
            <a:r>
              <a:rPr lang="it-IT" sz="2000" dirty="0"/>
              <a:t> and </a:t>
            </a:r>
            <a:r>
              <a:rPr lang="it-IT" sz="2000" b="1" dirty="0" err="1"/>
              <a:t>accessible</a:t>
            </a:r>
            <a:r>
              <a:rPr lang="it-IT" sz="2000" dirty="0"/>
              <a:t> </a:t>
            </a:r>
            <a:r>
              <a:rPr lang="it-IT" sz="2000" b="1" dirty="0" err="1"/>
              <a:t>teleoperation</a:t>
            </a:r>
            <a:r>
              <a:rPr lang="it-IT" sz="2000" dirty="0"/>
              <a:t> for </a:t>
            </a:r>
            <a:r>
              <a:rPr lang="it-IT" sz="2000" dirty="0" err="1"/>
              <a:t>cSCI</a:t>
            </a:r>
            <a:r>
              <a:rPr lang="it-IT" sz="2000" dirty="0"/>
              <a:t> </a:t>
            </a:r>
            <a:r>
              <a:rPr lang="it-IT" sz="2000" dirty="0" err="1"/>
              <a:t>subjects</a:t>
            </a:r>
            <a:r>
              <a:rPr lang="it-IT" sz="2000" dirty="0"/>
              <a:t> </a:t>
            </a:r>
            <a:r>
              <a:rPr lang="it-IT" sz="2000" b="1" dirty="0" err="1"/>
              <a:t>assistance</a:t>
            </a:r>
            <a:r>
              <a:rPr lang="it-IT" sz="2000" dirty="0"/>
              <a:t> via </a:t>
            </a:r>
            <a:r>
              <a:rPr lang="it-IT" sz="2000" dirty="0" err="1"/>
              <a:t>BoMI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 err="1"/>
              <a:t>Prospective</a:t>
            </a:r>
            <a:r>
              <a:rPr lang="it-IT" sz="2000" b="1" dirty="0"/>
              <a:t> </a:t>
            </a:r>
            <a:r>
              <a:rPr lang="it-IT" sz="2000" dirty="0" err="1"/>
              <a:t>could</a:t>
            </a:r>
            <a:r>
              <a:rPr lang="it-IT" sz="2000" b="1" dirty="0"/>
              <a:t> </a:t>
            </a:r>
            <a:r>
              <a:rPr lang="it-IT" sz="2000" dirty="0"/>
              <a:t>be</a:t>
            </a:r>
            <a:r>
              <a:rPr lang="it-IT" sz="2000" b="1" dirty="0"/>
              <a:t> </a:t>
            </a:r>
            <a:r>
              <a:rPr lang="it-IT" sz="2000" dirty="0"/>
              <a:t>a</a:t>
            </a:r>
            <a:r>
              <a:rPr lang="it-IT" sz="2000" b="1" dirty="0"/>
              <a:t> </a:t>
            </a:r>
            <a:r>
              <a:rPr lang="it-IT" sz="2000" b="1" dirty="0" err="1"/>
              <a:t>problem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b="1" dirty="0" err="1"/>
              <a:t>Simulation</a:t>
            </a:r>
            <a:r>
              <a:rPr lang="it-IT" sz="2000" dirty="0"/>
              <a:t>  </a:t>
            </a:r>
            <a:r>
              <a:rPr lang="it-IT" sz="2000" dirty="0" err="1"/>
              <a:t>as</a:t>
            </a:r>
            <a:r>
              <a:rPr lang="it-IT" sz="2000" dirty="0"/>
              <a:t> a ‘</a:t>
            </a:r>
            <a:r>
              <a:rPr lang="it-IT" sz="2000" b="1" dirty="0"/>
              <a:t>game</a:t>
            </a:r>
            <a:r>
              <a:rPr lang="it-IT" sz="2000" dirty="0"/>
              <a:t>’ in order to </a:t>
            </a:r>
            <a:r>
              <a:rPr lang="it-IT" sz="2000" b="1" dirty="0" err="1"/>
              <a:t>stimulate</a:t>
            </a:r>
            <a:r>
              <a:rPr lang="it-IT" sz="2000" dirty="0"/>
              <a:t> </a:t>
            </a:r>
            <a:r>
              <a:rPr lang="it-IT" sz="2000" b="1" dirty="0" err="1"/>
              <a:t>subjects</a:t>
            </a:r>
            <a:r>
              <a:rPr lang="it-IT" sz="2000" dirty="0"/>
              <a:t> to </a:t>
            </a:r>
            <a:r>
              <a:rPr lang="it-IT" sz="2000" b="1" dirty="0" err="1"/>
              <a:t>practice</a:t>
            </a:r>
            <a:r>
              <a:rPr lang="it-IT" sz="2000" dirty="0"/>
              <a:t> with </a:t>
            </a:r>
            <a:r>
              <a:rPr lang="it-IT" sz="2000" b="1" dirty="0" err="1"/>
              <a:t>BoMI</a:t>
            </a:r>
            <a:r>
              <a:rPr lang="it-IT" sz="2000" dirty="0"/>
              <a:t>, </a:t>
            </a:r>
            <a:r>
              <a:rPr lang="it-IT" sz="2000" dirty="0" err="1"/>
              <a:t>as</a:t>
            </a:r>
            <a:r>
              <a:rPr lang="it-IT" sz="2000" dirty="0"/>
              <a:t> an </a:t>
            </a:r>
            <a:r>
              <a:rPr lang="it-IT" sz="2000" b="1" dirty="0" err="1"/>
              <a:t>active</a:t>
            </a:r>
            <a:r>
              <a:rPr lang="it-IT" sz="2000" dirty="0"/>
              <a:t> </a:t>
            </a:r>
            <a:r>
              <a:rPr lang="it-IT" sz="2000" b="1" dirty="0" err="1"/>
              <a:t>integration</a:t>
            </a:r>
            <a:r>
              <a:rPr lang="it-IT" sz="2000" dirty="0"/>
              <a:t> of a </a:t>
            </a:r>
            <a:r>
              <a:rPr lang="it-IT" sz="2000" b="1" dirty="0" err="1"/>
              <a:t>rehabilitative</a:t>
            </a:r>
            <a:r>
              <a:rPr lang="it-IT" sz="2000" dirty="0"/>
              <a:t> </a:t>
            </a:r>
            <a:r>
              <a:rPr lang="it-IT" sz="2000" dirty="0" err="1"/>
              <a:t>path</a:t>
            </a:r>
            <a:r>
              <a:rPr lang="it-IT" sz="2000" dirty="0"/>
              <a:t> and </a:t>
            </a:r>
            <a:r>
              <a:rPr lang="it-IT" sz="2000" dirty="0" err="1"/>
              <a:t>finally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a </a:t>
            </a:r>
            <a:r>
              <a:rPr lang="it-IT" sz="2000" b="1" dirty="0"/>
              <a:t>source</a:t>
            </a:r>
            <a:r>
              <a:rPr lang="it-IT" sz="2000" dirty="0"/>
              <a:t> of </a:t>
            </a:r>
            <a:r>
              <a:rPr lang="it-IT" sz="2000" b="1" dirty="0" err="1"/>
              <a:t>mental</a:t>
            </a:r>
            <a:r>
              <a:rPr lang="it-IT" sz="2000" dirty="0"/>
              <a:t> </a:t>
            </a:r>
            <a:r>
              <a:rPr lang="it-IT" sz="2000" b="1" dirty="0" err="1"/>
              <a:t>distraction</a:t>
            </a:r>
            <a:r>
              <a:rPr lang="it-IT" sz="2000" dirty="0"/>
              <a:t>.</a:t>
            </a:r>
          </a:p>
          <a:p>
            <a:pPr>
              <a:buClr>
                <a:srgbClr val="FFC000"/>
              </a:buClr>
            </a:pPr>
            <a:r>
              <a:rPr lang="it-IT" sz="2000" b="1" dirty="0" err="1"/>
              <a:t>Practice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 err="1"/>
              <a:t>required</a:t>
            </a:r>
            <a:r>
              <a:rPr lang="it-IT" sz="2000" dirty="0"/>
              <a:t> in order to </a:t>
            </a:r>
            <a:r>
              <a:rPr lang="it-IT" sz="2000" b="1" dirty="0" err="1"/>
              <a:t>efficiently</a:t>
            </a:r>
            <a:r>
              <a:rPr lang="it-IT" sz="2000" dirty="0"/>
              <a:t> </a:t>
            </a:r>
            <a:r>
              <a:rPr lang="it-IT" sz="2000" b="1" dirty="0" err="1"/>
              <a:t>interact</a:t>
            </a:r>
            <a:r>
              <a:rPr lang="it-IT" sz="2000" dirty="0"/>
              <a:t> with </a:t>
            </a:r>
            <a:r>
              <a:rPr lang="it-IT" sz="2000" b="1" dirty="0" err="1"/>
              <a:t>BoMI</a:t>
            </a:r>
            <a:r>
              <a:rPr lang="it-IT" sz="2000" dirty="0"/>
              <a:t> to </a:t>
            </a:r>
            <a:r>
              <a:rPr lang="it-IT" sz="2000" b="1" dirty="0" err="1"/>
              <a:t>carry</a:t>
            </a:r>
            <a:r>
              <a:rPr lang="it-IT" sz="2000" dirty="0"/>
              <a:t> </a:t>
            </a:r>
            <a:r>
              <a:rPr lang="it-IT" sz="2000" b="1" dirty="0"/>
              <a:t>out</a:t>
            </a:r>
            <a:r>
              <a:rPr lang="it-IT" sz="2000" dirty="0"/>
              <a:t> </a:t>
            </a:r>
            <a:r>
              <a:rPr lang="it-IT" sz="2000" b="1" dirty="0"/>
              <a:t>assistive</a:t>
            </a:r>
            <a:r>
              <a:rPr lang="it-IT" sz="2000" dirty="0"/>
              <a:t> </a:t>
            </a:r>
            <a:r>
              <a:rPr lang="it-IT" sz="2000" b="1" dirty="0"/>
              <a:t>tasks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Many</a:t>
            </a:r>
            <a:r>
              <a:rPr lang="it-IT" sz="2000" b="1" dirty="0"/>
              <a:t> </a:t>
            </a:r>
            <a:r>
              <a:rPr lang="it-IT" sz="2000" b="1" dirty="0" err="1"/>
              <a:t>autonomous</a:t>
            </a:r>
            <a:r>
              <a:rPr lang="it-IT" sz="2000" b="1" dirty="0"/>
              <a:t> </a:t>
            </a:r>
            <a:r>
              <a:rPr lang="it-IT" sz="2000" b="1" dirty="0" err="1"/>
              <a:t>components</a:t>
            </a:r>
            <a:r>
              <a:rPr lang="it-IT" sz="2000" b="1" dirty="0"/>
              <a:t> </a:t>
            </a:r>
            <a:r>
              <a:rPr lang="it-IT" sz="2000" dirty="0" err="1"/>
              <a:t>could</a:t>
            </a:r>
            <a:r>
              <a:rPr lang="it-IT" sz="2000" b="1" dirty="0"/>
              <a:t> </a:t>
            </a:r>
            <a:r>
              <a:rPr lang="it-IT" sz="2000" dirty="0"/>
              <a:t>be</a:t>
            </a:r>
            <a:r>
              <a:rPr lang="it-IT" sz="2000" b="1" dirty="0"/>
              <a:t> </a:t>
            </a:r>
            <a:r>
              <a:rPr lang="it-IT" sz="2000" b="1" dirty="0" err="1"/>
              <a:t>implemented</a:t>
            </a:r>
            <a:endParaRPr lang="it-IT" sz="2000" b="1" dirty="0"/>
          </a:p>
          <a:p>
            <a:pPr>
              <a:buClr>
                <a:srgbClr val="FFC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b="1" dirty="0" err="1"/>
              <a:t>mandatory</a:t>
            </a:r>
            <a:r>
              <a:rPr lang="it-IT" sz="2000" dirty="0"/>
              <a:t> the use of </a:t>
            </a:r>
            <a:r>
              <a:rPr lang="it-IT" sz="2000" b="1" dirty="0" err="1"/>
              <a:t>two</a:t>
            </a:r>
            <a:r>
              <a:rPr lang="it-IT" sz="2000" dirty="0"/>
              <a:t> </a:t>
            </a:r>
            <a:r>
              <a:rPr lang="it-IT" sz="2000" b="1" dirty="0" err="1"/>
              <a:t>different</a:t>
            </a:r>
            <a:r>
              <a:rPr lang="it-IT" sz="2000" dirty="0"/>
              <a:t> </a:t>
            </a:r>
            <a:r>
              <a:rPr lang="it-IT" sz="2000" b="1" dirty="0"/>
              <a:t>machines</a:t>
            </a:r>
            <a:r>
              <a:rPr lang="it-IT" sz="2000" dirty="0"/>
              <a:t> </a:t>
            </a:r>
            <a:r>
              <a:rPr lang="it-IT" sz="2000" b="1" dirty="0" err="1"/>
              <a:t>otherwise</a:t>
            </a:r>
            <a:r>
              <a:rPr lang="it-IT" sz="2000" dirty="0"/>
              <a:t> the use of one machines and </a:t>
            </a:r>
            <a:r>
              <a:rPr lang="it-IT" sz="2000" b="1" dirty="0" err="1"/>
              <a:t>two</a:t>
            </a:r>
            <a:r>
              <a:rPr lang="it-IT" sz="2000" dirty="0"/>
              <a:t> </a:t>
            </a:r>
            <a:r>
              <a:rPr lang="it-IT" sz="2000" b="1" dirty="0"/>
              <a:t>screens</a:t>
            </a:r>
          </a:p>
          <a:p>
            <a:pPr>
              <a:buClr>
                <a:srgbClr val="FFC000"/>
              </a:buClr>
            </a:pP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E333EC2-0549-4053-BA9B-589231841193}"/>
              </a:ext>
            </a:extLst>
          </p:cNvPr>
          <p:cNvCxnSpPr/>
          <p:nvPr/>
        </p:nvCxnSpPr>
        <p:spPr>
          <a:xfrm>
            <a:off x="2915920" y="1270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EEC9E3E-EA0B-46BF-8667-D39977C6DF99}"/>
              </a:ext>
            </a:extLst>
          </p:cNvPr>
          <p:cNvCxnSpPr>
            <a:cxnSpLocks/>
          </p:cNvCxnSpPr>
          <p:nvPr/>
        </p:nvCxnSpPr>
        <p:spPr>
          <a:xfrm>
            <a:off x="364490" y="1464816"/>
            <a:ext cx="11185359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6" descr="COUPON GRATUITO 8 ALLENAMENTI – New Fitness">
            <a:extLst>
              <a:ext uri="{FF2B5EF4-FFF2-40B4-BE49-F238E27FC236}">
                <a16:creationId xmlns:a16="http://schemas.microsoft.com/office/drawing/2014/main" id="{BDFF8876-E0ED-4FF3-A36E-AA430121A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" y="1845945"/>
            <a:ext cx="6142910" cy="442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242707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101AF4-A2F0-4A95-BA63-417522D5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53" y="0"/>
            <a:ext cx="10515600" cy="1325563"/>
          </a:xfrm>
        </p:spPr>
        <p:txBody>
          <a:bodyPr/>
          <a:lstStyle/>
          <a:p>
            <a:r>
              <a:rPr lang="it-IT" dirty="0"/>
              <a:t>Future </a:t>
            </a:r>
            <a:r>
              <a:rPr lang="it-IT" dirty="0" err="1"/>
              <a:t>Implementations</a:t>
            </a:r>
            <a:r>
              <a:rPr lang="it-IT" dirty="0"/>
              <a:t> and </a:t>
            </a:r>
            <a:r>
              <a:rPr lang="it-IT" dirty="0" err="1"/>
              <a:t>Conclusion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F7B5D6-6172-4E54-AB10-F686EB7EE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020" y="1654174"/>
            <a:ext cx="5257800" cy="2127844"/>
          </a:xfrm>
        </p:spPr>
        <p:txBody>
          <a:bodyPr>
            <a:normAutofit lnSpcReduction="10000"/>
          </a:bodyPr>
          <a:lstStyle/>
          <a:p>
            <a:pPr>
              <a:buClr>
                <a:srgbClr val="FFC000"/>
              </a:buClr>
            </a:pPr>
            <a:r>
              <a:rPr lang="it-IT" sz="2200" b="1" dirty="0" err="1"/>
              <a:t>Teleoperation</a:t>
            </a:r>
            <a:r>
              <a:rPr lang="it-IT" sz="2200" dirty="0"/>
              <a:t> </a:t>
            </a:r>
            <a:r>
              <a:rPr lang="it-IT" sz="2200" dirty="0" err="1"/>
              <a:t>trough</a:t>
            </a:r>
            <a:r>
              <a:rPr lang="it-IT" sz="2200" dirty="0"/>
              <a:t> </a:t>
            </a:r>
            <a:r>
              <a:rPr lang="it-IT" sz="2200" b="1" dirty="0" err="1"/>
              <a:t>BoMI</a:t>
            </a:r>
            <a:r>
              <a:rPr lang="it-IT" sz="2200" dirty="0"/>
              <a:t> of a </a:t>
            </a:r>
            <a:r>
              <a:rPr lang="it-IT" sz="2200" b="1" dirty="0" err="1"/>
              <a:t>powered</a:t>
            </a:r>
            <a:r>
              <a:rPr lang="it-IT" sz="2200" dirty="0"/>
              <a:t> </a:t>
            </a:r>
            <a:r>
              <a:rPr lang="it-IT" sz="2200" b="1" dirty="0" err="1"/>
              <a:t>wheelchair</a:t>
            </a:r>
            <a:r>
              <a:rPr lang="it-IT" sz="2200" dirty="0"/>
              <a:t> and an </a:t>
            </a:r>
            <a:r>
              <a:rPr lang="it-IT" sz="2200" b="1" dirty="0"/>
              <a:t>assistive</a:t>
            </a:r>
            <a:r>
              <a:rPr lang="it-IT" sz="2200" dirty="0"/>
              <a:t> </a:t>
            </a:r>
            <a:r>
              <a:rPr lang="it-IT" sz="2200" b="1" dirty="0" err="1"/>
              <a:t>manipulator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dirty="0" err="1"/>
              <a:t>Implement</a:t>
            </a:r>
            <a:r>
              <a:rPr lang="it-IT" sz="2200" dirty="0"/>
              <a:t> </a:t>
            </a:r>
            <a:r>
              <a:rPr lang="it-IT" sz="2200" b="1" dirty="0"/>
              <a:t>Virtual</a:t>
            </a:r>
            <a:r>
              <a:rPr lang="it-IT" sz="2200" dirty="0"/>
              <a:t> </a:t>
            </a:r>
            <a:r>
              <a:rPr lang="it-IT" sz="2200" b="1" dirty="0"/>
              <a:t>Reality</a:t>
            </a:r>
            <a:r>
              <a:rPr lang="it-IT" sz="2200" dirty="0"/>
              <a:t> </a:t>
            </a:r>
            <a:r>
              <a:rPr lang="it-IT" sz="2200" b="1" dirty="0"/>
              <a:t>GUI</a:t>
            </a:r>
            <a:r>
              <a:rPr lang="it-IT" sz="2200" dirty="0"/>
              <a:t> for an </a:t>
            </a:r>
            <a:r>
              <a:rPr lang="it-IT" sz="2200" b="1" dirty="0"/>
              <a:t>immersive</a:t>
            </a:r>
            <a:r>
              <a:rPr lang="it-IT" sz="2200" dirty="0"/>
              <a:t> </a:t>
            </a:r>
            <a:r>
              <a:rPr lang="it-IT" sz="2200" b="1" dirty="0" err="1"/>
              <a:t>experience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dirty="0"/>
              <a:t>Use </a:t>
            </a:r>
            <a:r>
              <a:rPr lang="it-IT" sz="2200" b="1" dirty="0" err="1"/>
              <a:t>BoMI</a:t>
            </a:r>
            <a:r>
              <a:rPr lang="it-IT" sz="2200" dirty="0"/>
              <a:t>  in order to </a:t>
            </a:r>
            <a:r>
              <a:rPr lang="it-IT" sz="2200" b="1" dirty="0"/>
              <a:t>play</a:t>
            </a:r>
            <a:r>
              <a:rPr lang="it-IT" sz="2200" dirty="0"/>
              <a:t> </a:t>
            </a:r>
            <a:r>
              <a:rPr lang="it-IT" sz="2200" b="1" dirty="0"/>
              <a:t>video-games</a:t>
            </a:r>
            <a:r>
              <a:rPr lang="it-IT" sz="2200" dirty="0"/>
              <a:t> or </a:t>
            </a:r>
            <a:r>
              <a:rPr lang="it-IT" sz="2200" b="1" dirty="0"/>
              <a:t>simulators</a:t>
            </a:r>
          </a:p>
          <a:p>
            <a:pPr>
              <a:buClr>
                <a:srgbClr val="FFC000"/>
              </a:buClr>
            </a:pPr>
            <a:endParaRPr lang="it-IT" sz="2200" dirty="0"/>
          </a:p>
          <a:p>
            <a:pPr>
              <a:buClr>
                <a:srgbClr val="FFC000"/>
              </a:buClr>
            </a:pPr>
            <a:endParaRPr lang="it-IT" sz="2200" dirty="0"/>
          </a:p>
          <a:p>
            <a:pPr>
              <a:buClr>
                <a:srgbClr val="FFC000"/>
              </a:buClr>
            </a:pPr>
            <a:endParaRPr lang="it-IT" sz="22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47B6593-4134-4438-8F30-3D86DB657F00}"/>
              </a:ext>
            </a:extLst>
          </p:cNvPr>
          <p:cNvCxnSpPr>
            <a:cxnSpLocks/>
          </p:cNvCxnSpPr>
          <p:nvPr/>
        </p:nvCxnSpPr>
        <p:spPr>
          <a:xfrm>
            <a:off x="638153" y="1210801"/>
            <a:ext cx="10629287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Immagine 7" descr="Immagine che contiene persona, interni&#10;&#10;Descrizione generata automaticamente">
            <a:extLst>
              <a:ext uri="{FF2B5EF4-FFF2-40B4-BE49-F238E27FC236}">
                <a16:creationId xmlns:a16="http://schemas.microsoft.com/office/drawing/2014/main" id="{BA72AF11-3827-4B99-9856-02C22B74D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53" y="1654174"/>
            <a:ext cx="4716463" cy="471646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FDBC1E4-E141-41E0-8B10-AC85F8BE1978}"/>
              </a:ext>
            </a:extLst>
          </p:cNvPr>
          <p:cNvSpPr txBox="1"/>
          <p:nvPr/>
        </p:nvSpPr>
        <p:spPr>
          <a:xfrm>
            <a:off x="6096000" y="6035357"/>
            <a:ext cx="50825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THE KINOVA JACO assistive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robotic</a:t>
            </a:r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arm</a:t>
            </a:r>
            <a:endParaRPr lang="it-I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941855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101AF4-A2F0-4A95-BA63-417522D5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53" y="0"/>
            <a:ext cx="10515600" cy="1325563"/>
          </a:xfrm>
        </p:spPr>
        <p:txBody>
          <a:bodyPr/>
          <a:lstStyle/>
          <a:p>
            <a:r>
              <a:rPr lang="it-IT" dirty="0"/>
              <a:t>Future </a:t>
            </a:r>
            <a:r>
              <a:rPr lang="it-IT" dirty="0" err="1"/>
              <a:t>Implementations</a:t>
            </a:r>
            <a:r>
              <a:rPr lang="it-IT" dirty="0"/>
              <a:t> and </a:t>
            </a:r>
            <a:r>
              <a:rPr lang="it-IT" dirty="0" err="1"/>
              <a:t>Conclusion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F7B5D6-6172-4E54-AB10-F686EB7EE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245" y="1774766"/>
            <a:ext cx="5075155" cy="2683388"/>
          </a:xfrm>
        </p:spPr>
        <p:txBody>
          <a:bodyPr>
            <a:normAutofit fontScale="92500"/>
          </a:bodyPr>
          <a:lstStyle/>
          <a:p>
            <a:pPr>
              <a:buClr>
                <a:srgbClr val="FFC000"/>
              </a:buClr>
            </a:pPr>
            <a:r>
              <a:rPr lang="it-IT" sz="2200" b="1" dirty="0" err="1"/>
              <a:t>Teleoperation</a:t>
            </a:r>
            <a:r>
              <a:rPr lang="it-IT" sz="2200" dirty="0"/>
              <a:t> </a:t>
            </a:r>
            <a:r>
              <a:rPr lang="it-IT" sz="2200" dirty="0" err="1"/>
              <a:t>trough</a:t>
            </a:r>
            <a:r>
              <a:rPr lang="it-IT" sz="2200" dirty="0"/>
              <a:t> </a:t>
            </a:r>
            <a:r>
              <a:rPr lang="it-IT" sz="2200" b="1" dirty="0" err="1"/>
              <a:t>BoMI</a:t>
            </a:r>
            <a:r>
              <a:rPr lang="it-IT" sz="2200" dirty="0"/>
              <a:t> of a </a:t>
            </a:r>
            <a:r>
              <a:rPr lang="it-IT" sz="2200" b="1" dirty="0" err="1"/>
              <a:t>powered</a:t>
            </a:r>
            <a:r>
              <a:rPr lang="it-IT" sz="2200" dirty="0"/>
              <a:t> </a:t>
            </a:r>
            <a:r>
              <a:rPr lang="it-IT" sz="2200" b="1" dirty="0" err="1"/>
              <a:t>wheelchair</a:t>
            </a:r>
            <a:r>
              <a:rPr lang="it-IT" sz="2200" dirty="0"/>
              <a:t> and an </a:t>
            </a:r>
            <a:r>
              <a:rPr lang="it-IT" sz="2200" b="1" dirty="0"/>
              <a:t>assistive</a:t>
            </a:r>
            <a:r>
              <a:rPr lang="it-IT" sz="2200" dirty="0"/>
              <a:t> </a:t>
            </a:r>
            <a:r>
              <a:rPr lang="it-IT" sz="2200" b="1" dirty="0" err="1"/>
              <a:t>manipulator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dirty="0" err="1"/>
              <a:t>Implement</a:t>
            </a:r>
            <a:r>
              <a:rPr lang="it-IT" sz="2200" dirty="0"/>
              <a:t> </a:t>
            </a:r>
            <a:r>
              <a:rPr lang="it-IT" sz="2200" b="1" dirty="0"/>
              <a:t>Virtual</a:t>
            </a:r>
            <a:r>
              <a:rPr lang="it-IT" sz="2200" dirty="0"/>
              <a:t> </a:t>
            </a:r>
            <a:r>
              <a:rPr lang="it-IT" sz="2200" b="1" dirty="0"/>
              <a:t>Reality</a:t>
            </a:r>
            <a:r>
              <a:rPr lang="it-IT" sz="2200" dirty="0"/>
              <a:t> </a:t>
            </a:r>
            <a:r>
              <a:rPr lang="it-IT" sz="2200" b="1" dirty="0"/>
              <a:t>GUI</a:t>
            </a:r>
            <a:r>
              <a:rPr lang="it-IT" sz="2200" dirty="0"/>
              <a:t> for an </a:t>
            </a:r>
            <a:r>
              <a:rPr lang="it-IT" sz="2200" b="1" dirty="0"/>
              <a:t>immersive</a:t>
            </a:r>
            <a:r>
              <a:rPr lang="it-IT" sz="2200" dirty="0"/>
              <a:t> </a:t>
            </a:r>
            <a:r>
              <a:rPr lang="it-IT" sz="2200" b="1" dirty="0" err="1"/>
              <a:t>experience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b="1" dirty="0"/>
              <a:t>VR techniques </a:t>
            </a:r>
            <a:r>
              <a:rPr lang="it-IT" sz="2200" dirty="0"/>
              <a:t>for</a:t>
            </a:r>
            <a:r>
              <a:rPr lang="it-IT" sz="2200" b="1" dirty="0"/>
              <a:t> </a:t>
            </a:r>
            <a:r>
              <a:rPr lang="it-IT" sz="2200" b="1" dirty="0" err="1"/>
              <a:t>neurorehabilitation</a:t>
            </a:r>
            <a:r>
              <a:rPr lang="it-IT" sz="2200" b="1" dirty="0"/>
              <a:t> </a:t>
            </a:r>
            <a:r>
              <a:rPr lang="it-IT" sz="2200" dirty="0" err="1"/>
              <a:t>using</a:t>
            </a:r>
            <a:r>
              <a:rPr lang="it-IT" sz="2200" b="1" dirty="0"/>
              <a:t> </a:t>
            </a:r>
            <a:r>
              <a:rPr lang="it-IT" sz="2200" b="1" dirty="0" err="1"/>
              <a:t>BoMI</a:t>
            </a:r>
            <a:endParaRPr lang="it-IT" sz="2200" b="1" dirty="0"/>
          </a:p>
          <a:p>
            <a:pPr>
              <a:buClr>
                <a:srgbClr val="FFC000"/>
              </a:buClr>
            </a:pPr>
            <a:r>
              <a:rPr lang="it-IT" sz="2200" dirty="0"/>
              <a:t>Use </a:t>
            </a:r>
            <a:r>
              <a:rPr lang="it-IT" sz="2200" b="1" dirty="0" err="1"/>
              <a:t>BoMI</a:t>
            </a:r>
            <a:r>
              <a:rPr lang="it-IT" sz="2200" dirty="0"/>
              <a:t>  in order to </a:t>
            </a:r>
            <a:r>
              <a:rPr lang="it-IT" sz="2200" b="1" dirty="0"/>
              <a:t>play </a:t>
            </a:r>
            <a:r>
              <a:rPr lang="it-IT" sz="2200" b="1" dirty="0" err="1"/>
              <a:t>simple</a:t>
            </a:r>
            <a:r>
              <a:rPr lang="it-IT" sz="2200" dirty="0"/>
              <a:t> </a:t>
            </a:r>
            <a:r>
              <a:rPr lang="it-IT" sz="2200" b="1" dirty="0"/>
              <a:t>video-games</a:t>
            </a:r>
            <a:r>
              <a:rPr lang="it-IT" sz="2200" dirty="0"/>
              <a:t> or </a:t>
            </a:r>
            <a:r>
              <a:rPr lang="it-IT" sz="2200" b="1" dirty="0"/>
              <a:t>simulators</a:t>
            </a:r>
          </a:p>
          <a:p>
            <a:pPr marL="0" indent="0">
              <a:buClr>
                <a:srgbClr val="FFC000"/>
              </a:buClr>
              <a:buNone/>
            </a:pPr>
            <a:endParaRPr lang="it-IT" sz="2200" dirty="0"/>
          </a:p>
          <a:p>
            <a:pPr>
              <a:buClr>
                <a:srgbClr val="FFC000"/>
              </a:buClr>
            </a:pPr>
            <a:endParaRPr lang="it-IT" sz="2200" dirty="0"/>
          </a:p>
          <a:p>
            <a:pPr>
              <a:buClr>
                <a:srgbClr val="FFC000"/>
              </a:buClr>
            </a:pPr>
            <a:endParaRPr lang="it-IT" sz="2200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47B6593-4134-4438-8F30-3D86DB657F00}"/>
              </a:ext>
            </a:extLst>
          </p:cNvPr>
          <p:cNvCxnSpPr>
            <a:cxnSpLocks/>
          </p:cNvCxnSpPr>
          <p:nvPr/>
        </p:nvCxnSpPr>
        <p:spPr>
          <a:xfrm flipV="1">
            <a:off x="736600" y="1210801"/>
            <a:ext cx="10530840" cy="16192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FDBC1E4-E141-41E0-8B10-AC85F8BE1978}"/>
              </a:ext>
            </a:extLst>
          </p:cNvPr>
          <p:cNvSpPr txBox="1"/>
          <p:nvPr/>
        </p:nvSpPr>
        <p:spPr>
          <a:xfrm>
            <a:off x="6380245" y="5440335"/>
            <a:ext cx="50825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>
                <a:latin typeface="Arial" panose="020B0604020202020204" pitchFamily="34" charset="0"/>
                <a:cs typeface="Arial" panose="020B0604020202020204" pitchFamily="34" charset="0"/>
              </a:rPr>
              <a:t>St. Louis Post-</a:t>
            </a:r>
            <a:r>
              <a:rPr lang="it-I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Dispatch</a:t>
            </a:r>
            <a:endParaRPr lang="it-I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Skydiving, kayaking, fly fishing: Virtual reality therapy is taking  paralyzed veterans to new places | Metro | stltoday.com">
            <a:extLst>
              <a:ext uri="{FF2B5EF4-FFF2-40B4-BE49-F238E27FC236}">
                <a16:creationId xmlns:a16="http://schemas.microsoft.com/office/drawing/2014/main" id="{6CDA6105-9896-4189-BBAB-B418EFDB4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774766"/>
            <a:ext cx="5263118" cy="4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38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3909FA-D8BD-4D68-B1AA-744CF807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it-IT" sz="5400" dirty="0"/>
              <a:t>TEK RMD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96F68A-740D-479C-B3FF-FB88AF20E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50963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/>
              <a:t>assistive</a:t>
            </a:r>
            <a:r>
              <a:rPr lang="it-IT" sz="2000" dirty="0"/>
              <a:t> </a:t>
            </a:r>
            <a:r>
              <a:rPr lang="it-IT" sz="2000" b="1" dirty="0"/>
              <a:t>robot</a:t>
            </a:r>
            <a:r>
              <a:rPr lang="it-IT" sz="2000" dirty="0"/>
              <a:t> </a:t>
            </a:r>
            <a:r>
              <a:rPr lang="it-IT" sz="2000" dirty="0" err="1"/>
              <a:t>developed</a:t>
            </a:r>
            <a:r>
              <a:rPr lang="it-IT" sz="2000" dirty="0"/>
              <a:t> by MATIAS </a:t>
            </a:r>
            <a:r>
              <a:rPr lang="it-IT" sz="2000" dirty="0" err="1"/>
              <a:t>robotics</a:t>
            </a:r>
            <a:r>
              <a:rPr lang="it-IT" sz="2000" dirty="0"/>
              <a:t> in 2020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thinked</a:t>
            </a:r>
            <a:r>
              <a:rPr lang="it-IT" sz="2000" dirty="0"/>
              <a:t> to </a:t>
            </a:r>
            <a:r>
              <a:rPr lang="it-IT" sz="2000" b="1" dirty="0" err="1"/>
              <a:t>enable</a:t>
            </a:r>
            <a:r>
              <a:rPr lang="it-IT" sz="2000" dirty="0"/>
              <a:t> </a:t>
            </a:r>
            <a:r>
              <a:rPr lang="it-IT" sz="2000" b="1" dirty="0"/>
              <a:t>people</a:t>
            </a:r>
            <a:r>
              <a:rPr lang="it-IT" sz="2000" dirty="0"/>
              <a:t> in </a:t>
            </a:r>
            <a:r>
              <a:rPr lang="it-IT" sz="2000" b="1" dirty="0" err="1"/>
              <a:t>wheelchair</a:t>
            </a:r>
            <a:r>
              <a:rPr lang="it-IT" sz="2000" dirty="0"/>
              <a:t> to </a:t>
            </a:r>
            <a:r>
              <a:rPr lang="it-IT" sz="2000" dirty="0" err="1"/>
              <a:t>goes</a:t>
            </a:r>
            <a:r>
              <a:rPr lang="it-IT" sz="2000" dirty="0"/>
              <a:t> </a:t>
            </a:r>
            <a:r>
              <a:rPr lang="it-IT" sz="2000" dirty="0" err="1"/>
              <a:t>around</a:t>
            </a:r>
            <a:r>
              <a:rPr lang="it-IT" sz="2000" dirty="0"/>
              <a:t> in the </a:t>
            </a:r>
            <a:r>
              <a:rPr lang="it-IT" sz="2000" dirty="0" err="1"/>
              <a:t>environment</a:t>
            </a:r>
            <a:r>
              <a:rPr lang="it-IT" sz="2000" dirty="0"/>
              <a:t> 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Equipped</a:t>
            </a:r>
            <a:r>
              <a:rPr lang="it-IT" sz="2000" dirty="0"/>
              <a:t> with GPS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able</a:t>
            </a:r>
            <a:r>
              <a:rPr lang="it-IT" sz="2000" dirty="0"/>
              <a:t> to </a:t>
            </a:r>
            <a:r>
              <a:rPr lang="it-IT" sz="2000" dirty="0" err="1"/>
              <a:t>reach</a:t>
            </a:r>
            <a:r>
              <a:rPr lang="it-IT" sz="2000" dirty="0"/>
              <a:t> source </a:t>
            </a:r>
            <a:r>
              <a:rPr lang="it-IT" sz="2000" dirty="0" err="1"/>
              <a:t>signal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ideal</a:t>
            </a:r>
            <a:r>
              <a:rPr lang="it-IT" sz="2000" dirty="0"/>
              <a:t> for </a:t>
            </a:r>
            <a:r>
              <a:rPr lang="it-IT" sz="2000" b="1" dirty="0" err="1"/>
              <a:t>paraplegics</a:t>
            </a:r>
            <a:r>
              <a:rPr lang="it-IT" sz="2000" dirty="0"/>
              <a:t> or </a:t>
            </a:r>
            <a:r>
              <a:rPr lang="it-IT" sz="2000" dirty="0" err="1"/>
              <a:t>those</a:t>
            </a:r>
            <a:r>
              <a:rPr lang="it-IT" sz="2000" dirty="0"/>
              <a:t> with </a:t>
            </a:r>
            <a:r>
              <a:rPr lang="it-IT" sz="2000" b="1" dirty="0" err="1"/>
              <a:t>compromised</a:t>
            </a:r>
            <a:r>
              <a:rPr lang="it-IT" sz="2000" dirty="0"/>
              <a:t> </a:t>
            </a:r>
            <a:r>
              <a:rPr lang="it-IT" sz="2000" b="1" dirty="0" err="1"/>
              <a:t>walking</a:t>
            </a:r>
            <a:r>
              <a:rPr lang="it-IT" sz="2000" dirty="0"/>
              <a:t> and standing </a:t>
            </a:r>
            <a:r>
              <a:rPr lang="it-IT" sz="2000" dirty="0" err="1"/>
              <a:t>abilities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dirty="0"/>
              <a:t>Cons: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needed</a:t>
            </a:r>
            <a:r>
              <a:rPr lang="it-IT" sz="2000" dirty="0"/>
              <a:t> </a:t>
            </a:r>
            <a:r>
              <a:rPr lang="it-IT" sz="2000" b="1" dirty="0"/>
              <a:t>good</a:t>
            </a:r>
            <a:r>
              <a:rPr lang="it-IT" sz="2000" dirty="0"/>
              <a:t> </a:t>
            </a:r>
            <a:r>
              <a:rPr lang="it-IT" sz="2000" b="1" dirty="0" err="1"/>
              <a:t>upper</a:t>
            </a:r>
            <a:r>
              <a:rPr lang="it-IT" sz="2000" dirty="0"/>
              <a:t> </a:t>
            </a:r>
            <a:r>
              <a:rPr lang="it-IT" sz="2000" b="1" dirty="0" err="1"/>
              <a:t>limb</a:t>
            </a:r>
            <a:r>
              <a:rPr lang="it-IT" sz="2000" dirty="0"/>
              <a:t> and hand </a:t>
            </a:r>
            <a:r>
              <a:rPr lang="it-IT" sz="2000" dirty="0" err="1"/>
              <a:t>function</a:t>
            </a:r>
            <a:endParaRPr lang="it-IT" sz="2000" dirty="0"/>
          </a:p>
          <a:p>
            <a:pPr>
              <a:buClr>
                <a:srgbClr val="FFC000"/>
              </a:buClr>
            </a:pPr>
            <a:r>
              <a:rPr lang="it-IT" sz="2000" dirty="0"/>
              <a:t>For a </a:t>
            </a:r>
            <a:r>
              <a:rPr lang="it-IT" sz="2000" dirty="0" err="1"/>
              <a:t>demonstrative</a:t>
            </a:r>
            <a:r>
              <a:rPr lang="it-IT" sz="2000" dirty="0"/>
              <a:t> video click </a:t>
            </a:r>
            <a:r>
              <a:rPr lang="it-IT" sz="2000" dirty="0" err="1">
                <a:hlinkClick r:id="rId2"/>
              </a:rPr>
              <a:t>here</a:t>
            </a:r>
            <a:endParaRPr lang="it-IT" sz="2000" dirty="0"/>
          </a:p>
          <a:p>
            <a:pPr marL="0" indent="0">
              <a:buClr>
                <a:srgbClr val="FFC000"/>
              </a:buClr>
              <a:buNone/>
            </a:pPr>
            <a:endParaRPr lang="it-IT" sz="20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4D3DE756-4580-4778-B3BA-DE49D2438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AD655A3-AD1F-438F-BF7B-46D45D1C67B1}"/>
              </a:ext>
            </a:extLst>
          </p:cNvPr>
          <p:cNvCxnSpPr/>
          <p:nvPr/>
        </p:nvCxnSpPr>
        <p:spPr>
          <a:xfrm>
            <a:off x="5078027" y="1890944"/>
            <a:ext cx="6374167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DF23BA-EACE-4CC3-9C3A-DE8C61E87380}"/>
              </a:ext>
            </a:extLst>
          </p:cNvPr>
          <p:cNvSpPr txBox="1"/>
          <p:nvPr/>
        </p:nvSpPr>
        <p:spPr>
          <a:xfrm>
            <a:off x="5078027" y="6196614"/>
            <a:ext cx="6374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Anatomical</a:t>
            </a:r>
            <a:r>
              <a:rPr lang="it-IT" sz="1500" b="1" dirty="0">
                <a:latin typeface="Arial" panose="020B0604020202020204" pitchFamily="34" charset="0"/>
                <a:cs typeface="Arial" panose="020B0604020202020204" pitchFamily="34" charset="0"/>
              </a:rPr>
              <a:t> Concepts – The TEK RMD from Matias </a:t>
            </a:r>
            <a:r>
              <a:rPr lang="it-IT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Robotics</a:t>
            </a:r>
            <a:endParaRPr lang="it-IT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1498728805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3">
            <a:extLst>
              <a:ext uri="{FF2B5EF4-FFF2-40B4-BE49-F238E27FC236}">
                <a16:creationId xmlns:a16="http://schemas.microsoft.com/office/drawing/2014/main" id="{A98DFBBE-5BA4-494B-8B60-C6EE6FC8E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26" b="47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DB142C9-5EF1-4B5D-9454-6A4E72EE6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2286000"/>
            <a:ext cx="8476388" cy="2737367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  <a:latin typeface="Inter"/>
              </a:rPr>
              <a:t>THANKS FOR YOUR ATTENTION</a:t>
            </a:r>
            <a:endParaRPr lang="it-IT" dirty="0">
              <a:solidFill>
                <a:srgbClr val="FFFFFF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DAE9A8D-1F88-4E1B-B107-0A2FA81F7ED6}"/>
              </a:ext>
            </a:extLst>
          </p:cNvPr>
          <p:cNvPicPr/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" r="487"/>
          <a:stretch/>
        </p:blipFill>
        <p:spPr bwMode="auto">
          <a:xfrm>
            <a:off x="0" y="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8274842"/>
      </p:ext>
    </p:extLst>
  </p:cSld>
  <p:clrMapOvr>
    <a:masterClrMapping/>
  </p:clrMapOvr>
  <p:transition spd="slow">
    <p:wheel spokes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9BB4CD-B5C3-4FA6-95C7-DCF8E5A20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579" y="629266"/>
            <a:ext cx="6422849" cy="1676603"/>
          </a:xfrm>
        </p:spPr>
        <p:txBody>
          <a:bodyPr>
            <a:normAutofit/>
          </a:bodyPr>
          <a:lstStyle/>
          <a:p>
            <a:r>
              <a:rPr lang="it-IT" dirty="0"/>
              <a:t>El-E robot</a:t>
            </a:r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proiettore&#10;&#10;Descrizione generata automaticamente">
            <a:extLst>
              <a:ext uri="{FF2B5EF4-FFF2-40B4-BE49-F238E27FC236}">
                <a16:creationId xmlns:a16="http://schemas.microsoft.com/office/drawing/2014/main" id="{A4B8E278-85C2-4DA9-8DC1-E5C6BE65C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53" y="877824"/>
            <a:ext cx="2283302" cy="5102352"/>
          </a:xfrm>
          <a:prstGeom prst="rect">
            <a:avLst/>
          </a:prstGeom>
          <a:effectLst/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D84909-4C3E-4FE5-B751-CA3FD4863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581" y="2438401"/>
            <a:ext cx="6422848" cy="3541776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FFC000"/>
              </a:buClr>
            </a:pPr>
            <a:r>
              <a:rPr lang="it-IT" sz="2000" b="1" dirty="0"/>
              <a:t>Mobile</a:t>
            </a:r>
            <a:r>
              <a:rPr lang="it-IT" sz="2000" dirty="0"/>
              <a:t> </a:t>
            </a:r>
            <a:r>
              <a:rPr lang="it-IT" sz="2000" b="1" dirty="0"/>
              <a:t>assistive</a:t>
            </a:r>
            <a:r>
              <a:rPr lang="it-IT" sz="2000" dirty="0"/>
              <a:t> </a:t>
            </a:r>
            <a:r>
              <a:rPr lang="it-IT" sz="2000" b="1" dirty="0"/>
              <a:t>robot</a:t>
            </a:r>
            <a:r>
              <a:rPr lang="it-IT" sz="2000" dirty="0"/>
              <a:t>, El-E </a:t>
            </a:r>
            <a:r>
              <a:rPr lang="it-IT" sz="2000" dirty="0" err="1"/>
              <a:t>developed</a:t>
            </a:r>
            <a:r>
              <a:rPr lang="it-IT" sz="2000" dirty="0"/>
              <a:t> by </a:t>
            </a:r>
            <a:r>
              <a:rPr lang="it-IT" sz="2000" b="0" i="0" dirty="0">
                <a:effectLst/>
              </a:rPr>
              <a:t>Georgia Institute of Technology in 2008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one of the first </a:t>
            </a:r>
            <a:r>
              <a:rPr lang="en-US" sz="2000" b="0" i="0" dirty="0">
                <a:effectLst/>
              </a:rPr>
              <a:t>assistive robot that is aimed to </a:t>
            </a:r>
            <a:r>
              <a:rPr lang="en-US" sz="2000" b="1" i="0" dirty="0">
                <a:effectLst/>
              </a:rPr>
              <a:t>help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people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suffering</a:t>
            </a:r>
            <a:r>
              <a:rPr lang="en-US" sz="2000" b="0" i="0" dirty="0">
                <a:effectLst/>
              </a:rPr>
              <a:t> from certain </a:t>
            </a:r>
            <a:r>
              <a:rPr lang="en-US" sz="2000" b="1" i="0" dirty="0">
                <a:effectLst/>
              </a:rPr>
              <a:t>disabilities</a:t>
            </a:r>
            <a:r>
              <a:rPr lang="en-US" sz="2000" b="0" i="0" dirty="0">
                <a:effectLst/>
              </a:rPr>
              <a:t> and </a:t>
            </a:r>
            <a:r>
              <a:rPr lang="en-US" sz="2000" b="1" i="0" dirty="0">
                <a:effectLst/>
              </a:rPr>
              <a:t>motor</a:t>
            </a:r>
            <a:r>
              <a:rPr lang="en-US" sz="2000" b="0" i="0" dirty="0">
                <a:effectLst/>
              </a:rPr>
              <a:t> </a:t>
            </a:r>
            <a:r>
              <a:rPr lang="en-US" sz="2000" b="1" i="0" dirty="0">
                <a:effectLst/>
              </a:rPr>
              <a:t>impairments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El-E is able to </a:t>
            </a:r>
            <a:r>
              <a:rPr lang="en-US" sz="2000" b="1" dirty="0"/>
              <a:t>pick</a:t>
            </a:r>
            <a:r>
              <a:rPr lang="en-US" sz="2000" dirty="0"/>
              <a:t> </a:t>
            </a:r>
            <a:r>
              <a:rPr lang="en-US" sz="2000" b="1" dirty="0"/>
              <a:t>up</a:t>
            </a:r>
            <a:r>
              <a:rPr lang="en-US" sz="2000" dirty="0"/>
              <a:t> and </a:t>
            </a:r>
            <a:r>
              <a:rPr lang="en-US" sz="2000" b="1" dirty="0"/>
              <a:t>bring</a:t>
            </a:r>
            <a:r>
              <a:rPr lang="en-US" sz="2000" dirty="0"/>
              <a:t> </a:t>
            </a:r>
            <a:r>
              <a:rPr lang="en-US" sz="2000" b="1" dirty="0"/>
              <a:t>objects</a:t>
            </a:r>
            <a:r>
              <a:rPr lang="en-US" sz="2000" dirty="0"/>
              <a:t> from the floor thanks to its gripper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Trough a </a:t>
            </a:r>
            <a:r>
              <a:rPr lang="en-US" sz="2000" b="1" dirty="0"/>
              <a:t>laser</a:t>
            </a:r>
            <a:r>
              <a:rPr lang="en-US" sz="2000" dirty="0"/>
              <a:t> </a:t>
            </a:r>
            <a:r>
              <a:rPr lang="en-US" sz="2000" b="1" dirty="0"/>
              <a:t>pointer</a:t>
            </a:r>
            <a:r>
              <a:rPr lang="en-US" sz="2000" dirty="0"/>
              <a:t> the </a:t>
            </a:r>
            <a:r>
              <a:rPr lang="en-US" sz="2000" b="1" dirty="0"/>
              <a:t>user</a:t>
            </a:r>
            <a:r>
              <a:rPr lang="en-US" sz="2000" dirty="0"/>
              <a:t> is able to </a:t>
            </a:r>
            <a:r>
              <a:rPr lang="en-US" sz="2000" b="1" dirty="0"/>
              <a:t>assign</a:t>
            </a:r>
            <a:r>
              <a:rPr lang="en-US" sz="2000" dirty="0"/>
              <a:t> a </a:t>
            </a:r>
            <a:r>
              <a:rPr lang="en-US" sz="2000" b="1" dirty="0"/>
              <a:t>target</a:t>
            </a:r>
            <a:r>
              <a:rPr lang="en-US" sz="2000" dirty="0"/>
              <a:t> to </a:t>
            </a:r>
            <a:r>
              <a:rPr lang="en-US" sz="2000" b="1" dirty="0"/>
              <a:t>grasp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Through its </a:t>
            </a:r>
            <a:r>
              <a:rPr lang="en-US" sz="2000" b="1" dirty="0"/>
              <a:t>camera</a:t>
            </a:r>
            <a:r>
              <a:rPr lang="en-US" sz="2000" dirty="0"/>
              <a:t> it is able to </a:t>
            </a:r>
            <a:r>
              <a:rPr lang="en-US" sz="2000" b="1" dirty="0"/>
              <a:t>identify</a:t>
            </a:r>
            <a:r>
              <a:rPr lang="en-US" sz="2000" dirty="0"/>
              <a:t> the </a:t>
            </a:r>
            <a:r>
              <a:rPr lang="en-US" sz="2000" b="1" dirty="0"/>
              <a:t>target</a:t>
            </a:r>
            <a:r>
              <a:rPr lang="en-US" sz="2000" dirty="0"/>
              <a:t> </a:t>
            </a:r>
            <a:r>
              <a:rPr lang="en-US" sz="2000" b="1" dirty="0"/>
              <a:t>position</a:t>
            </a:r>
            <a:r>
              <a:rPr lang="en-US" sz="2000" dirty="0"/>
              <a:t> and </a:t>
            </a:r>
            <a:r>
              <a:rPr lang="en-US" sz="2000" b="1" dirty="0"/>
              <a:t>orientation</a:t>
            </a:r>
            <a:r>
              <a:rPr lang="en-US" sz="2000" dirty="0"/>
              <a:t> in 3D space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For a demonstrative video click </a:t>
            </a:r>
            <a:r>
              <a:rPr lang="en-US" sz="2000" dirty="0">
                <a:hlinkClick r:id="rId3"/>
              </a:rPr>
              <a:t>here</a:t>
            </a:r>
            <a:endParaRPr lang="en-US" sz="2000" dirty="0"/>
          </a:p>
          <a:p>
            <a:pPr marL="0" indent="0">
              <a:buClr>
                <a:srgbClr val="FFC000"/>
              </a:buClr>
              <a:buNone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FFC000"/>
              </a:buClr>
              <a:buNone/>
            </a:pP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FFC000"/>
              </a:buClr>
              <a:buNone/>
            </a:pPr>
            <a:endParaRPr lang="it-IT" sz="2000" dirty="0">
              <a:latin typeface="Calibri 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FB46294-1696-4341-A617-570BCCEB9867}"/>
              </a:ext>
            </a:extLst>
          </p:cNvPr>
          <p:cNvCxnSpPr/>
          <p:nvPr/>
        </p:nvCxnSpPr>
        <p:spPr>
          <a:xfrm>
            <a:off x="5214579" y="2104008"/>
            <a:ext cx="6308637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884C9C7-44F2-4485-8063-B1FCAC8CC1E2}"/>
              </a:ext>
            </a:extLst>
          </p:cNvPr>
          <p:cNvSpPr txBox="1"/>
          <p:nvPr/>
        </p:nvSpPr>
        <p:spPr>
          <a:xfrm>
            <a:off x="5214579" y="6228734"/>
            <a:ext cx="64228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Healthcare Robotics Lab – El-E an assistive Robot , March 2009</a:t>
            </a:r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311240413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8B62B9-F309-4C92-A1A1-ED5CA09C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it-IT" dirty="0"/>
              <a:t>LIO robot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830059-231C-4C8F-BC1F-5DB34DD59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lnSpcReduction="10000"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Developed</a:t>
            </a:r>
            <a:r>
              <a:rPr lang="it-IT" sz="2000" dirty="0"/>
              <a:t> by F&amp;P Personal </a:t>
            </a:r>
            <a:r>
              <a:rPr lang="it-IT" sz="2000" dirty="0" err="1"/>
              <a:t>Robotics</a:t>
            </a:r>
            <a:r>
              <a:rPr lang="it-IT" sz="2000" dirty="0"/>
              <a:t> in 2018,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b="1" dirty="0" err="1"/>
              <a:t>fully</a:t>
            </a:r>
            <a:r>
              <a:rPr lang="it-IT" sz="2000" dirty="0"/>
              <a:t> </a:t>
            </a:r>
            <a:r>
              <a:rPr lang="it-IT" sz="2000" b="1" dirty="0" err="1"/>
              <a:t>autonomous</a:t>
            </a:r>
            <a:r>
              <a:rPr lang="it-IT" sz="2000" dirty="0"/>
              <a:t> </a:t>
            </a:r>
            <a:r>
              <a:rPr lang="it-IT" sz="2000" b="1" dirty="0"/>
              <a:t>mobile</a:t>
            </a:r>
            <a:r>
              <a:rPr lang="it-IT" sz="2000" dirty="0"/>
              <a:t> robot </a:t>
            </a:r>
            <a:r>
              <a:rPr lang="en-US" sz="2000" dirty="0"/>
              <a:t>with a </a:t>
            </a:r>
            <a:r>
              <a:rPr lang="en-US" sz="2000" b="1" dirty="0"/>
              <a:t>multi-functional</a:t>
            </a:r>
            <a:r>
              <a:rPr lang="en-US" sz="2000" dirty="0"/>
              <a:t> </a:t>
            </a:r>
            <a:r>
              <a:rPr lang="en-US" sz="2000" b="1" dirty="0"/>
              <a:t>arm</a:t>
            </a:r>
            <a:r>
              <a:rPr lang="en-US" sz="2000" dirty="0"/>
              <a:t> explicitly designed for </a:t>
            </a:r>
            <a:r>
              <a:rPr lang="en-US" sz="2000" b="1" dirty="0"/>
              <a:t>human-robot</a:t>
            </a:r>
            <a:r>
              <a:rPr lang="en-US" sz="2000" dirty="0"/>
              <a:t> interaction and </a:t>
            </a:r>
            <a:r>
              <a:rPr lang="en-US" sz="2000" b="1" dirty="0"/>
              <a:t>personal</a:t>
            </a:r>
            <a:r>
              <a:rPr lang="en-US" sz="2000" dirty="0"/>
              <a:t> </a:t>
            </a:r>
            <a:r>
              <a:rPr lang="en-US" sz="2000" b="1" dirty="0"/>
              <a:t>care</a:t>
            </a:r>
            <a:r>
              <a:rPr lang="en-US" sz="2000" dirty="0"/>
              <a:t> assistant tasks</a:t>
            </a:r>
            <a:r>
              <a:rPr lang="it-IT" sz="2000" dirty="0"/>
              <a:t> 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was</a:t>
            </a:r>
            <a:r>
              <a:rPr lang="it-IT" sz="2000" dirty="0"/>
              <a:t> </a:t>
            </a:r>
            <a:r>
              <a:rPr lang="it-IT" sz="2000" dirty="0" err="1"/>
              <a:t>intended</a:t>
            </a:r>
            <a:r>
              <a:rPr lang="it-IT" sz="2000" dirty="0"/>
              <a:t>, </a:t>
            </a:r>
            <a:r>
              <a:rPr lang="it-IT" sz="2000" dirty="0" err="1"/>
              <a:t>at</a:t>
            </a:r>
            <a:r>
              <a:rPr lang="it-IT" sz="2000" dirty="0"/>
              <a:t> first, for </a:t>
            </a:r>
            <a:r>
              <a:rPr lang="it-IT" sz="2000" b="1" dirty="0" err="1"/>
              <a:t>provide</a:t>
            </a:r>
            <a:r>
              <a:rPr lang="it-IT" sz="2000" dirty="0"/>
              <a:t> </a:t>
            </a:r>
            <a:r>
              <a:rPr lang="it-IT" sz="2000" b="1" dirty="0"/>
              <a:t>support</a:t>
            </a:r>
            <a:r>
              <a:rPr lang="it-IT" sz="2000" dirty="0"/>
              <a:t> and </a:t>
            </a:r>
            <a:r>
              <a:rPr lang="it-IT" sz="2000" b="1" dirty="0" err="1"/>
              <a:t>assistance</a:t>
            </a:r>
            <a:r>
              <a:rPr lang="it-IT" sz="2000" dirty="0"/>
              <a:t> to </a:t>
            </a:r>
            <a:r>
              <a:rPr lang="it-IT" sz="2000" b="1" dirty="0" err="1"/>
              <a:t>employees</a:t>
            </a:r>
            <a:r>
              <a:rPr lang="it-IT" sz="2000" dirty="0"/>
              <a:t> in farms </a:t>
            </a:r>
            <a:r>
              <a:rPr lang="it-IT" sz="2000" dirty="0" err="1"/>
              <a:t>but</a:t>
            </a:r>
            <a:r>
              <a:rPr lang="it-IT" sz="2000" dirty="0"/>
              <a:t>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extendable</a:t>
            </a:r>
            <a:r>
              <a:rPr lang="it-IT" sz="2000" dirty="0"/>
              <a:t> to </a:t>
            </a:r>
            <a:r>
              <a:rPr lang="it-IT" sz="2000" dirty="0" err="1"/>
              <a:t>other</a:t>
            </a:r>
            <a:r>
              <a:rPr lang="it-IT" sz="2000" dirty="0"/>
              <a:t> </a:t>
            </a:r>
            <a:r>
              <a:rPr lang="it-IT" sz="2000" dirty="0" err="1"/>
              <a:t>type</a:t>
            </a:r>
            <a:r>
              <a:rPr lang="it-IT" sz="2000" dirty="0"/>
              <a:t> of </a:t>
            </a:r>
            <a:r>
              <a:rPr lang="it-IT" sz="2000" dirty="0" err="1"/>
              <a:t>final</a:t>
            </a:r>
            <a:r>
              <a:rPr lang="it-IT" sz="2000" dirty="0"/>
              <a:t> users (</a:t>
            </a:r>
            <a:r>
              <a:rPr lang="it-IT" sz="2000" dirty="0" err="1"/>
              <a:t>i.e</a:t>
            </a:r>
            <a:r>
              <a:rPr lang="it-IT" sz="2000" dirty="0"/>
              <a:t> </a:t>
            </a:r>
            <a:r>
              <a:rPr lang="it-IT" sz="2000" dirty="0" err="1"/>
              <a:t>elderly</a:t>
            </a:r>
            <a:r>
              <a:rPr lang="it-IT" sz="2000" dirty="0"/>
              <a:t> people)</a:t>
            </a:r>
          </a:p>
          <a:p>
            <a:pPr>
              <a:buClr>
                <a:srgbClr val="FFC000"/>
              </a:buClr>
            </a:pPr>
            <a:r>
              <a:rPr lang="it-IT" sz="2000" dirty="0" err="1"/>
              <a:t>Recent</a:t>
            </a:r>
            <a:r>
              <a:rPr lang="it-IT" sz="2000" dirty="0"/>
              <a:t> studies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b="1" dirty="0" err="1"/>
              <a:t>calculated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en-US" sz="2000" dirty="0"/>
              <a:t>the </a:t>
            </a:r>
            <a:r>
              <a:rPr lang="en-US" sz="2000" b="1" dirty="0"/>
              <a:t>number</a:t>
            </a:r>
            <a:r>
              <a:rPr lang="en-US" sz="2000" dirty="0"/>
              <a:t> of </a:t>
            </a:r>
            <a:r>
              <a:rPr lang="en-US" sz="2000" b="1" dirty="0"/>
              <a:t>people</a:t>
            </a:r>
            <a:r>
              <a:rPr lang="en-US" sz="2000" dirty="0"/>
              <a:t> </a:t>
            </a:r>
            <a:r>
              <a:rPr lang="en-US" sz="2000" b="1" dirty="0"/>
              <a:t>over</a:t>
            </a:r>
            <a:r>
              <a:rPr lang="en-US" sz="2000" dirty="0"/>
              <a:t> </a:t>
            </a:r>
            <a:r>
              <a:rPr lang="en-US" sz="2000" b="1" dirty="0"/>
              <a:t>80</a:t>
            </a:r>
            <a:r>
              <a:rPr lang="en-US" sz="2000" dirty="0"/>
              <a:t> years of age is </a:t>
            </a:r>
            <a:r>
              <a:rPr lang="en-US" sz="2000" b="1" dirty="0"/>
              <a:t>expected</a:t>
            </a:r>
            <a:r>
              <a:rPr lang="en-US" sz="2000" dirty="0"/>
              <a:t> to </a:t>
            </a:r>
            <a:r>
              <a:rPr lang="en-US" sz="2000" b="1" dirty="0"/>
              <a:t>double</a:t>
            </a:r>
            <a:r>
              <a:rPr lang="en-US" sz="2000" dirty="0"/>
              <a:t> from 2015 to 2040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LIO is part of </a:t>
            </a:r>
            <a:r>
              <a:rPr lang="en-US" sz="2000" b="1" dirty="0"/>
              <a:t>social</a:t>
            </a:r>
            <a:r>
              <a:rPr lang="en-US" sz="2000" dirty="0"/>
              <a:t>/</a:t>
            </a:r>
            <a:r>
              <a:rPr lang="en-US" sz="2000" b="1" dirty="0"/>
              <a:t>assistive</a:t>
            </a:r>
            <a:r>
              <a:rPr lang="en-US" sz="2000" dirty="0"/>
              <a:t> </a:t>
            </a:r>
            <a:r>
              <a:rPr lang="en-US" sz="2000" b="1" dirty="0"/>
              <a:t>robot</a:t>
            </a:r>
            <a:r>
              <a:rPr lang="en-US" sz="2000" dirty="0"/>
              <a:t> such for example </a:t>
            </a:r>
            <a:r>
              <a:rPr lang="en-US" sz="2000" b="1" dirty="0"/>
              <a:t>Care-O</a:t>
            </a:r>
            <a:r>
              <a:rPr lang="en-US" sz="2000" dirty="0"/>
              <a:t> </a:t>
            </a:r>
            <a:r>
              <a:rPr lang="en-US" sz="2000" b="1" dirty="0"/>
              <a:t>bot</a:t>
            </a:r>
            <a:r>
              <a:rPr lang="en-US" sz="2000" dirty="0"/>
              <a:t> by Unity Robotics and </a:t>
            </a:r>
            <a:r>
              <a:rPr lang="en-US" sz="2000" b="1" dirty="0"/>
              <a:t>Pepper</a:t>
            </a:r>
            <a:r>
              <a:rPr lang="en-US" sz="2000" dirty="0"/>
              <a:t> by SoftBank Robotics.</a:t>
            </a:r>
          </a:p>
          <a:p>
            <a:pPr>
              <a:buClr>
                <a:srgbClr val="FFC000"/>
              </a:buClr>
            </a:pPr>
            <a:r>
              <a:rPr lang="it-IT" sz="2000" dirty="0"/>
              <a:t>For a </a:t>
            </a:r>
            <a:r>
              <a:rPr lang="it-IT" sz="2000" dirty="0" err="1"/>
              <a:t>demonstrative</a:t>
            </a:r>
            <a:r>
              <a:rPr lang="it-IT" sz="2000" dirty="0"/>
              <a:t> video click </a:t>
            </a:r>
            <a:r>
              <a:rPr lang="it-IT" sz="2000" dirty="0" err="1">
                <a:hlinkClick r:id="rId2"/>
              </a:rPr>
              <a:t>here</a:t>
            </a:r>
            <a:endParaRPr lang="it-IT" sz="2000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pic>
        <p:nvPicPr>
          <p:cNvPr id="5" name="Immagine 4" descr="Immagine che contiene automazione&#10;&#10;Descrizione generata automaticamente">
            <a:extLst>
              <a:ext uri="{FF2B5EF4-FFF2-40B4-BE49-F238E27FC236}">
                <a16:creationId xmlns:a16="http://schemas.microsoft.com/office/drawing/2014/main" id="{8FF04AC0-AEE3-4CC4-9078-E2DFF1D66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1707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A7E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1C31F17-CAF2-4382-A68B-32A5DD78AA94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DCA357-97DC-4836-9BFA-CD9926A7A0EF}"/>
              </a:ext>
            </a:extLst>
          </p:cNvPr>
          <p:cNvSpPr txBox="1"/>
          <p:nvPr/>
        </p:nvSpPr>
        <p:spPr>
          <a:xfrm>
            <a:off x="5080934" y="6362435"/>
            <a:ext cx="64709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latin typeface="Arial" panose="020B0604020202020204" pitchFamily="34" charset="0"/>
                <a:cs typeface="Arial" panose="020B0604020202020204" pitchFamily="34" charset="0"/>
              </a:rPr>
              <a:t>F&amp;P Personal </a:t>
            </a:r>
            <a:r>
              <a:rPr lang="it-IT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Robotics</a:t>
            </a:r>
            <a:r>
              <a:rPr lang="it-IT" sz="1500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it-IT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Ihr</a:t>
            </a:r>
            <a:r>
              <a:rPr lang="it-IT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persönlicher</a:t>
            </a:r>
            <a:r>
              <a:rPr lang="it-IT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Assistenzroboter</a:t>
            </a:r>
            <a:endParaRPr lang="it-IT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8525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EFB664-9A02-4E78-AE71-875FEA819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t-BR" sz="5400" i="0" dirty="0">
                <a:effectLst/>
              </a:rPr>
              <a:t>Hybrid assistive limb - HAL 5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59CCBF-6616-4AF5-92CC-6B6DD57E5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22703"/>
          </a:xfrm>
        </p:spPr>
        <p:txBody>
          <a:bodyPr>
            <a:normAutofit/>
          </a:bodyPr>
          <a:lstStyle/>
          <a:p>
            <a:pPr>
              <a:buClr>
                <a:srgbClr val="33CCFF"/>
              </a:buClr>
            </a:pPr>
            <a:r>
              <a:rPr lang="en-US" sz="1900" b="1" dirty="0"/>
              <a:t>Experts</a:t>
            </a:r>
            <a:r>
              <a:rPr lang="en-US" sz="1900" dirty="0"/>
              <a:t> in </a:t>
            </a:r>
            <a:r>
              <a:rPr lang="en-US" sz="1900" b="1" dirty="0"/>
              <a:t>computer</a:t>
            </a:r>
            <a:r>
              <a:rPr lang="en-US" sz="1900" dirty="0"/>
              <a:t> </a:t>
            </a:r>
            <a:r>
              <a:rPr lang="en-US" sz="1900" b="1" dirty="0" err="1"/>
              <a:t>science,robotics</a:t>
            </a:r>
            <a:r>
              <a:rPr lang="en-US" sz="1900" b="1" dirty="0"/>
              <a:t> mechanics and biomedical </a:t>
            </a:r>
            <a:r>
              <a:rPr lang="en-US" sz="1900" dirty="0"/>
              <a:t> have </a:t>
            </a:r>
            <a:r>
              <a:rPr lang="en-US" sz="1900" b="1" dirty="0"/>
              <a:t>developed</a:t>
            </a:r>
            <a:r>
              <a:rPr lang="en-US" sz="1900" dirty="0"/>
              <a:t> </a:t>
            </a:r>
            <a:r>
              <a:rPr lang="en-US" sz="1900" b="1" dirty="0" err="1"/>
              <a:t>exosuit</a:t>
            </a:r>
            <a:r>
              <a:rPr lang="en-US" sz="1900" dirty="0"/>
              <a:t> </a:t>
            </a:r>
            <a:r>
              <a:rPr lang="it-IT" sz="1900" dirty="0"/>
              <a:t>for </a:t>
            </a:r>
            <a:r>
              <a:rPr lang="it-IT" sz="1900" dirty="0" err="1"/>
              <a:t>different</a:t>
            </a:r>
            <a:r>
              <a:rPr lang="it-IT" sz="1900" dirty="0"/>
              <a:t> </a:t>
            </a:r>
            <a:r>
              <a:rPr lang="it-IT" sz="1900" dirty="0" err="1"/>
              <a:t>purposes</a:t>
            </a:r>
            <a:endParaRPr lang="en-US" sz="1900" b="1" dirty="0"/>
          </a:p>
          <a:p>
            <a:pPr>
              <a:buClr>
                <a:srgbClr val="33CCFF"/>
              </a:buClr>
            </a:pPr>
            <a:r>
              <a:rPr lang="en-US" sz="1900" dirty="0"/>
              <a:t>HAL is a </a:t>
            </a:r>
            <a:r>
              <a:rPr lang="en-US" sz="1900" b="1" dirty="0"/>
              <a:t>powered</a:t>
            </a:r>
            <a:r>
              <a:rPr lang="en-US" sz="1900" dirty="0"/>
              <a:t> </a:t>
            </a:r>
            <a:r>
              <a:rPr lang="en-US" sz="1900" b="1" dirty="0"/>
              <a:t>exoskeleton</a:t>
            </a:r>
            <a:r>
              <a:rPr lang="en-US" sz="1900" dirty="0"/>
              <a:t> suit developed by Japan's Tsukuba University and the robotics company Cyberdyne</a:t>
            </a:r>
          </a:p>
          <a:p>
            <a:pPr>
              <a:buClr>
                <a:srgbClr val="33CCFF"/>
              </a:buClr>
            </a:pPr>
            <a:r>
              <a:rPr lang="en-US" sz="1900" dirty="0"/>
              <a:t>For whom it has been thought</a:t>
            </a:r>
          </a:p>
          <a:p>
            <a:pPr>
              <a:buClr>
                <a:srgbClr val="33CCFF"/>
              </a:buClr>
            </a:pPr>
            <a:r>
              <a:rPr lang="en-US" sz="1900" dirty="0"/>
              <a:t>HAL 5 – </a:t>
            </a:r>
            <a:r>
              <a:rPr lang="en-US" sz="1900" b="1" dirty="0"/>
              <a:t>Design</a:t>
            </a:r>
            <a:r>
              <a:rPr lang="en-US" sz="1900" dirty="0"/>
              <a:t> and </a:t>
            </a:r>
            <a:r>
              <a:rPr lang="en-US" sz="1900" b="1" dirty="0"/>
              <a:t>Mechanics</a:t>
            </a:r>
          </a:p>
          <a:p>
            <a:pPr>
              <a:buClr>
                <a:srgbClr val="33CCFF"/>
              </a:buClr>
            </a:pPr>
            <a:r>
              <a:rPr lang="it-IT" sz="1900" b="0" i="0" dirty="0" err="1">
                <a:effectLst/>
              </a:rPr>
              <a:t>Cybernic</a:t>
            </a:r>
            <a:r>
              <a:rPr lang="it-IT" sz="1900" b="0" i="0" dirty="0">
                <a:effectLst/>
              </a:rPr>
              <a:t> </a:t>
            </a:r>
            <a:r>
              <a:rPr lang="it-IT" sz="1900" b="0" i="0" dirty="0" err="1">
                <a:effectLst/>
              </a:rPr>
              <a:t>Voluntary</a:t>
            </a:r>
            <a:r>
              <a:rPr lang="it-IT" sz="1900" b="0" i="0" dirty="0">
                <a:effectLst/>
              </a:rPr>
              <a:t> Control (</a:t>
            </a:r>
            <a:r>
              <a:rPr lang="it-IT" sz="1900" b="1" i="0" dirty="0">
                <a:effectLst/>
              </a:rPr>
              <a:t>CVC</a:t>
            </a:r>
            <a:r>
              <a:rPr lang="it-IT" sz="1900" b="0" i="0" dirty="0">
                <a:effectLst/>
              </a:rPr>
              <a:t>)</a:t>
            </a:r>
            <a:r>
              <a:rPr lang="en-US" sz="1900" b="0" i="0" dirty="0">
                <a:effectLst/>
              </a:rPr>
              <a:t> &amp; </a:t>
            </a:r>
            <a:r>
              <a:rPr lang="it-IT" sz="1900" b="0" i="0" dirty="0" err="1">
                <a:effectLst/>
              </a:rPr>
              <a:t>Cybernic</a:t>
            </a:r>
            <a:r>
              <a:rPr lang="it-IT" sz="1900" b="0" i="0" dirty="0">
                <a:effectLst/>
              </a:rPr>
              <a:t> </a:t>
            </a:r>
            <a:r>
              <a:rPr lang="it-IT" sz="1900" b="0" i="0" dirty="0" err="1">
                <a:effectLst/>
              </a:rPr>
              <a:t>Autonomous</a:t>
            </a:r>
            <a:r>
              <a:rPr lang="it-IT" sz="1900" b="0" i="0" dirty="0">
                <a:effectLst/>
              </a:rPr>
              <a:t> Control</a:t>
            </a:r>
            <a:r>
              <a:rPr lang="en-US" sz="1900" dirty="0"/>
              <a:t> (</a:t>
            </a:r>
            <a:r>
              <a:rPr lang="en-US" sz="1900" b="1" dirty="0"/>
              <a:t>CAC</a:t>
            </a:r>
            <a:r>
              <a:rPr lang="en-US" sz="1900" dirty="0"/>
              <a:t>)</a:t>
            </a:r>
          </a:p>
          <a:p>
            <a:pPr>
              <a:buClr>
                <a:srgbClr val="33CCFF"/>
              </a:buClr>
            </a:pPr>
            <a:r>
              <a:rPr lang="en-US" sz="1900" b="1" dirty="0"/>
              <a:t>Pro</a:t>
            </a:r>
            <a:r>
              <a:rPr lang="en-US" sz="1900" dirty="0"/>
              <a:t>: customizable, light (10 kg), battery life (2h 40’) –  specifications for the last model HAL 5 in figure</a:t>
            </a:r>
          </a:p>
          <a:p>
            <a:pPr>
              <a:buClr>
                <a:srgbClr val="33CCFF"/>
              </a:buClr>
            </a:pPr>
            <a:r>
              <a:rPr lang="en-US" sz="1900" b="1" dirty="0"/>
              <a:t>Cons</a:t>
            </a:r>
            <a:r>
              <a:rPr lang="en-US" sz="1900" dirty="0"/>
              <a:t>: cost (14 000$ – 19 000$)</a:t>
            </a:r>
          </a:p>
          <a:p>
            <a:pPr marL="0" indent="0">
              <a:buClr>
                <a:srgbClr val="33CCFF"/>
              </a:buClr>
              <a:buNone/>
            </a:pPr>
            <a:endParaRPr lang="en-US" sz="1900" b="0" i="0" dirty="0">
              <a:effectLst/>
            </a:endParaRPr>
          </a:p>
          <a:p>
            <a:pPr>
              <a:buClr>
                <a:srgbClr val="33CCFF"/>
              </a:buClr>
            </a:pPr>
            <a:endParaRPr lang="en-US" sz="1900" dirty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E6FC58F-6982-4555-BF53-A2A38015E5A9}"/>
              </a:ext>
            </a:extLst>
          </p:cNvPr>
          <p:cNvCxnSpPr>
            <a:cxnSpLocks/>
          </p:cNvCxnSpPr>
          <p:nvPr/>
        </p:nvCxnSpPr>
        <p:spPr>
          <a:xfrm>
            <a:off x="4965430" y="2225040"/>
            <a:ext cx="6586491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Cyberdyne HAL-5 – exoskeleton robot | RobAid">
            <a:extLst>
              <a:ext uri="{FF2B5EF4-FFF2-40B4-BE49-F238E27FC236}">
                <a16:creationId xmlns:a16="http://schemas.microsoft.com/office/drawing/2014/main" id="{F894ED15-83B5-40E8-8FA4-2C4CF5B76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96" y="232863"/>
            <a:ext cx="4722034" cy="639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08E4ABE-4CAE-4D1C-97D9-B71CCAD6FB0E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6D5BE9-5B34-4281-8B18-636D32D41EA1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449973-DD37-46FF-99C3-BF4528E7B70E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58A9F7-7B29-4D28-8303-5D647214F038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B08B8E-4388-497B-829C-AB73D8EB1F33}"/>
              </a:ext>
            </a:extLst>
          </p:cNvPr>
          <p:cNvSpPr txBox="1"/>
          <p:nvPr/>
        </p:nvSpPr>
        <p:spPr>
          <a:xfrm>
            <a:off x="4965430" y="6293634"/>
            <a:ext cx="65864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latin typeface="Arial" panose="020B0604020202020204" pitchFamily="34" charset="0"/>
                <a:cs typeface="Arial" panose="020B0604020202020204" pitchFamily="34" charset="0"/>
              </a:rPr>
              <a:t>E. A. Moore - 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HAL-5: The exoskeleton robot 'to suit you'</a:t>
            </a:r>
            <a:endParaRPr lang="en-US" sz="15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517687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F2BE2F-8016-452C-8B1B-231D3CF3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                                        ROBERT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17E3A4-F99A-4994-830D-3B601CF13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90688"/>
            <a:ext cx="5257800" cy="4351338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Developed</a:t>
            </a:r>
            <a:r>
              <a:rPr lang="it-IT" sz="2000" dirty="0"/>
              <a:t>  by Life Science </a:t>
            </a:r>
            <a:r>
              <a:rPr lang="it-IT" sz="2000" dirty="0" err="1"/>
              <a:t>Robotics</a:t>
            </a:r>
            <a:r>
              <a:rPr lang="it-IT" sz="2000" dirty="0"/>
              <a:t>, </a:t>
            </a:r>
            <a:r>
              <a:rPr lang="en-US" sz="2000" dirty="0"/>
              <a:t>ROBERT is an </a:t>
            </a:r>
            <a:r>
              <a:rPr lang="en-US" sz="2000" b="1" dirty="0"/>
              <a:t>innovative</a:t>
            </a:r>
            <a:r>
              <a:rPr lang="en-US" sz="2000" dirty="0"/>
              <a:t> and </a:t>
            </a:r>
            <a:r>
              <a:rPr lang="en-US" sz="2000" b="1" dirty="0"/>
              <a:t>ground-breaking</a:t>
            </a:r>
            <a:r>
              <a:rPr lang="en-US" sz="2000" dirty="0"/>
              <a:t> </a:t>
            </a:r>
            <a:r>
              <a:rPr lang="en-US" sz="2000" b="1" dirty="0"/>
              <a:t>robot</a:t>
            </a:r>
            <a:r>
              <a:rPr lang="en-US" sz="2000" dirty="0"/>
              <a:t> focusing on efficient </a:t>
            </a:r>
            <a:r>
              <a:rPr lang="en-US" sz="2000" b="1" dirty="0"/>
              <a:t>rehabilitation</a:t>
            </a:r>
            <a:r>
              <a:rPr lang="en-US" sz="2000" dirty="0"/>
              <a:t> and early </a:t>
            </a:r>
            <a:r>
              <a:rPr lang="en-US" sz="2000" b="1" dirty="0"/>
              <a:t>mobilization</a:t>
            </a:r>
            <a:r>
              <a:rPr lang="en-US" sz="2000" dirty="0"/>
              <a:t> of subjects.</a:t>
            </a:r>
          </a:p>
          <a:p>
            <a:pPr algn="l">
              <a:buClr>
                <a:srgbClr val="FFC000"/>
              </a:buClr>
            </a:pPr>
            <a:r>
              <a:rPr lang="en-US" sz="2000" dirty="0"/>
              <a:t>Not only for patients, ROBERT provides considerable help to </a:t>
            </a:r>
            <a:r>
              <a:rPr lang="it-IT" sz="2000" b="0" i="0" dirty="0">
                <a:effectLst/>
              </a:rPr>
              <a:t>nursing staff</a:t>
            </a:r>
          </a:p>
          <a:p>
            <a:pPr algn="l">
              <a:buClr>
                <a:srgbClr val="FFC000"/>
              </a:buClr>
            </a:pPr>
            <a:r>
              <a:rPr lang="it-IT" sz="2000" b="1" dirty="0"/>
              <a:t>Three</a:t>
            </a:r>
            <a:r>
              <a:rPr lang="it-IT" sz="2000" dirty="0"/>
              <a:t> </a:t>
            </a:r>
            <a:r>
              <a:rPr lang="it-IT" sz="2000" dirty="0" err="1"/>
              <a:t>main</a:t>
            </a:r>
            <a:r>
              <a:rPr lang="it-IT" sz="2000" dirty="0"/>
              <a:t> </a:t>
            </a:r>
            <a:r>
              <a:rPr lang="it-IT" sz="2000" b="1" dirty="0" err="1"/>
              <a:t>functionalities</a:t>
            </a:r>
            <a:r>
              <a:rPr lang="it-IT" sz="2000" dirty="0"/>
              <a:t>:</a:t>
            </a:r>
          </a:p>
          <a:p>
            <a:pPr algn="l">
              <a:buClr>
                <a:srgbClr val="FFC000"/>
              </a:buClr>
            </a:pPr>
            <a:r>
              <a:rPr lang="it-IT" sz="2000" b="0" i="0" dirty="0">
                <a:effectLst/>
              </a:rPr>
              <a:t>Active Resistive </a:t>
            </a:r>
            <a:r>
              <a:rPr lang="it-IT" sz="2000" b="0" i="0" dirty="0" err="1">
                <a:effectLst/>
              </a:rPr>
              <a:t>Mobilization</a:t>
            </a:r>
            <a:endParaRPr lang="it-IT" sz="2000" b="0" i="0" dirty="0">
              <a:effectLst/>
            </a:endParaRPr>
          </a:p>
          <a:p>
            <a:pPr algn="l">
              <a:buClr>
                <a:srgbClr val="FFC000"/>
              </a:buClr>
            </a:pPr>
            <a:r>
              <a:rPr lang="it-IT" sz="2000" b="0" i="0" dirty="0">
                <a:effectLst/>
              </a:rPr>
              <a:t>Active Assistive </a:t>
            </a:r>
            <a:r>
              <a:rPr lang="it-IT" sz="2000" b="0" i="0" dirty="0" err="1">
                <a:effectLst/>
              </a:rPr>
              <a:t>Mobilization</a:t>
            </a:r>
            <a:endParaRPr lang="it-IT" sz="2000" dirty="0"/>
          </a:p>
          <a:p>
            <a:pPr algn="l">
              <a:buClr>
                <a:srgbClr val="FFC000"/>
              </a:buClr>
            </a:pPr>
            <a:r>
              <a:rPr lang="it-IT" sz="2000" b="0" i="0" dirty="0">
                <a:effectLst/>
              </a:rPr>
              <a:t>Passive </a:t>
            </a:r>
            <a:r>
              <a:rPr lang="it-IT" sz="2000" b="0" i="0" dirty="0" err="1">
                <a:effectLst/>
              </a:rPr>
              <a:t>Mobilization</a:t>
            </a:r>
            <a:endParaRPr lang="it-IT" sz="2000" b="0" i="0" dirty="0">
              <a:effectLst/>
            </a:endParaRPr>
          </a:p>
          <a:p>
            <a:pPr algn="l">
              <a:buClr>
                <a:srgbClr val="FFC000"/>
              </a:buClr>
            </a:pPr>
            <a:r>
              <a:rPr lang="it-IT" sz="2000" b="0" i="0" dirty="0">
                <a:effectLst/>
              </a:rPr>
              <a:t>For a </a:t>
            </a:r>
            <a:r>
              <a:rPr lang="it-IT" sz="2000" b="0" i="0" dirty="0" err="1">
                <a:effectLst/>
              </a:rPr>
              <a:t>demonstrative</a:t>
            </a:r>
            <a:r>
              <a:rPr lang="it-IT" sz="2000" b="0" i="0" dirty="0">
                <a:effectLst/>
              </a:rPr>
              <a:t> video click </a:t>
            </a:r>
            <a:r>
              <a:rPr lang="it-IT" sz="2000" b="0" i="0" dirty="0" err="1">
                <a:effectLst/>
                <a:hlinkClick r:id="rId2"/>
              </a:rPr>
              <a:t>here</a:t>
            </a:r>
            <a:endParaRPr lang="it-IT" sz="2000" b="0" i="0" dirty="0">
              <a:effectLst/>
            </a:endParaRPr>
          </a:p>
          <a:p>
            <a:pPr>
              <a:buClr>
                <a:srgbClr val="FFC000"/>
              </a:buClr>
            </a:pPr>
            <a:endParaRPr lang="en-US" sz="2000" dirty="0"/>
          </a:p>
          <a:p>
            <a:pPr>
              <a:buClr>
                <a:srgbClr val="FFC000"/>
              </a:buClr>
            </a:pPr>
            <a:endParaRPr lang="en-US" sz="2000" dirty="0"/>
          </a:p>
          <a:p>
            <a:pPr>
              <a:buClr>
                <a:srgbClr val="FFC000"/>
              </a:buClr>
            </a:pPr>
            <a:endParaRPr lang="it-IT" sz="2000" dirty="0"/>
          </a:p>
        </p:txBody>
      </p:sp>
      <p:pic>
        <p:nvPicPr>
          <p:cNvPr id="2052" name="Picture 4" descr="ROBERT® – Robotic Infrastructure &amp; Services Provider | Robot Center">
            <a:extLst>
              <a:ext uri="{FF2B5EF4-FFF2-40B4-BE49-F238E27FC236}">
                <a16:creationId xmlns:a16="http://schemas.microsoft.com/office/drawing/2014/main" id="{898CA9E6-9012-4729-B1FE-5A111F187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20" y="1090589"/>
            <a:ext cx="5486737" cy="548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1AE8DB8-3FB2-4958-89BF-A773E95A1F8A}"/>
              </a:ext>
            </a:extLst>
          </p:cNvPr>
          <p:cNvCxnSpPr/>
          <p:nvPr/>
        </p:nvCxnSpPr>
        <p:spPr>
          <a:xfrm>
            <a:off x="6207760" y="1463040"/>
            <a:ext cx="5146040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0D07329-9D20-47A3-86AD-FECF7EE907A7}"/>
              </a:ext>
            </a:extLst>
          </p:cNvPr>
          <p:cNvSpPr txBox="1"/>
          <p:nvPr/>
        </p:nvSpPr>
        <p:spPr>
          <a:xfrm>
            <a:off x="6207760" y="6042026"/>
            <a:ext cx="5608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Life Science </a:t>
            </a:r>
            <a:r>
              <a:rPr lang="it-IT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Robotics</a:t>
            </a:r>
            <a:r>
              <a:rPr 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 – Meet ROBERT, The first step out of bed</a:t>
            </a:r>
          </a:p>
        </p:txBody>
      </p:sp>
    </p:spTree>
    <p:extLst>
      <p:ext uri="{BB962C8B-B14F-4D97-AF65-F5344CB8AC3E}">
        <p14:creationId xmlns:p14="http://schemas.microsoft.com/office/powerpoint/2010/main" val="1822730193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33D7B0-6FC8-4751-8BEB-88CE6E01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03028"/>
            <a:ext cx="11047013" cy="1434415"/>
          </a:xfrm>
        </p:spPr>
        <p:txBody>
          <a:bodyPr anchor="b">
            <a:normAutofit/>
          </a:bodyPr>
          <a:lstStyle/>
          <a:p>
            <a:r>
              <a:rPr lang="it-IT" sz="5000" dirty="0" err="1"/>
              <a:t>Towards</a:t>
            </a:r>
            <a:r>
              <a:rPr lang="it-IT" sz="5000" dirty="0"/>
              <a:t> </a:t>
            </a:r>
            <a:r>
              <a:rPr lang="it-IT" sz="5000" dirty="0" err="1"/>
              <a:t>cSCI</a:t>
            </a:r>
            <a:r>
              <a:rPr lang="it-IT" sz="5000" dirty="0"/>
              <a:t> </a:t>
            </a:r>
            <a:r>
              <a:rPr lang="it-IT" sz="5000" dirty="0" err="1"/>
              <a:t>oriented</a:t>
            </a:r>
            <a:r>
              <a:rPr lang="it-IT" sz="5000" dirty="0"/>
              <a:t> assistive </a:t>
            </a:r>
            <a:r>
              <a:rPr lang="it-IT" sz="5000" dirty="0" err="1"/>
              <a:t>technology</a:t>
            </a:r>
            <a:endParaRPr lang="it-IT" sz="5000" dirty="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A148A4C-CD47-4D9A-A174-67210DBCA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5" r="4441" b="-2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CBEFB8-A31C-4CE5-8102-2C7AD2D95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4" y="2071316"/>
            <a:ext cx="6713552" cy="4114800"/>
          </a:xfrm>
        </p:spPr>
        <p:txBody>
          <a:bodyPr anchor="t">
            <a:normAutofit/>
          </a:bodyPr>
          <a:lstStyle/>
          <a:p>
            <a:pPr>
              <a:buClr>
                <a:srgbClr val="FFC000"/>
              </a:buClr>
            </a:pPr>
            <a:r>
              <a:rPr lang="it-IT" sz="2000" dirty="0" err="1"/>
              <a:t>cSCI</a:t>
            </a:r>
            <a:r>
              <a:rPr lang="it-IT" sz="2000" dirty="0"/>
              <a:t> </a:t>
            </a:r>
            <a:r>
              <a:rPr lang="it-IT" sz="2000" dirty="0" err="1"/>
              <a:t>subjects</a:t>
            </a:r>
            <a:r>
              <a:rPr lang="it-IT" sz="2000" dirty="0"/>
              <a:t> </a:t>
            </a:r>
            <a:r>
              <a:rPr lang="it-IT" sz="2000" dirty="0" err="1"/>
              <a:t>maintain</a:t>
            </a:r>
            <a:r>
              <a:rPr lang="it-IT" sz="2000" dirty="0"/>
              <a:t> </a:t>
            </a:r>
            <a:r>
              <a:rPr lang="en-US" sz="2000" dirty="0"/>
              <a:t>limited motions of upper body that</a:t>
            </a:r>
            <a:r>
              <a:rPr lang="en-US" sz="2000" b="1" dirty="0"/>
              <a:t> vary considerably </a:t>
            </a:r>
            <a:r>
              <a:rPr lang="en-US" sz="2000" dirty="0"/>
              <a:t>from a subject to another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Existing assistive </a:t>
            </a:r>
            <a:r>
              <a:rPr lang="en-US" sz="2000" b="1" dirty="0"/>
              <a:t>technologies</a:t>
            </a:r>
            <a:r>
              <a:rPr lang="en-US" sz="2000" dirty="0"/>
              <a:t> do </a:t>
            </a:r>
            <a:r>
              <a:rPr lang="en-US" sz="2000" b="1" dirty="0"/>
              <a:t>not</a:t>
            </a:r>
            <a:r>
              <a:rPr lang="en-US" sz="2000" dirty="0"/>
              <a:t> </a:t>
            </a:r>
            <a:r>
              <a:rPr lang="en-US" sz="2000" b="1" dirty="0"/>
              <a:t>fit</a:t>
            </a:r>
            <a:r>
              <a:rPr lang="en-US" sz="2000" dirty="0"/>
              <a:t> with a </a:t>
            </a:r>
            <a:r>
              <a:rPr lang="en-US" sz="2000" b="1" dirty="0"/>
              <a:t>global</a:t>
            </a:r>
            <a:r>
              <a:rPr lang="en-US" sz="2000" dirty="0"/>
              <a:t> </a:t>
            </a:r>
            <a:r>
              <a:rPr lang="en-US" sz="2000" b="1" dirty="0"/>
              <a:t>context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It is crucial for </a:t>
            </a:r>
            <a:r>
              <a:rPr lang="en-US" sz="2000" dirty="0" err="1"/>
              <a:t>cSCI</a:t>
            </a:r>
            <a:r>
              <a:rPr lang="en-US" sz="2000" dirty="0"/>
              <a:t> subjects to be </a:t>
            </a:r>
            <a:r>
              <a:rPr lang="en-US" sz="2000" b="1" dirty="0"/>
              <a:t>stimulated</a:t>
            </a:r>
            <a:r>
              <a:rPr lang="en-US" sz="2000" dirty="0"/>
              <a:t> to </a:t>
            </a:r>
            <a:r>
              <a:rPr lang="en-US" sz="2000" b="1" dirty="0"/>
              <a:t>perform</a:t>
            </a:r>
            <a:r>
              <a:rPr lang="en-US" sz="2000" dirty="0"/>
              <a:t> </a:t>
            </a:r>
            <a:r>
              <a:rPr lang="en-US" sz="2000" b="1" dirty="0"/>
              <a:t>motions</a:t>
            </a:r>
          </a:p>
          <a:p>
            <a:pPr>
              <a:buClr>
                <a:srgbClr val="FFC000"/>
              </a:buClr>
            </a:pPr>
            <a:r>
              <a:rPr lang="en-US" sz="2000" b="1" dirty="0"/>
              <a:t>Passive </a:t>
            </a:r>
            <a:r>
              <a:rPr lang="en-US" sz="2000" dirty="0"/>
              <a:t>or </a:t>
            </a:r>
            <a:r>
              <a:rPr lang="en-US" sz="2000" b="1" dirty="0"/>
              <a:t>fully</a:t>
            </a:r>
            <a:r>
              <a:rPr lang="en-US" sz="2000" dirty="0"/>
              <a:t> </a:t>
            </a:r>
            <a:r>
              <a:rPr lang="en-US" sz="2000" b="1" dirty="0"/>
              <a:t>autonomous</a:t>
            </a:r>
            <a:r>
              <a:rPr lang="en-US" sz="2000" dirty="0"/>
              <a:t> technology is not a good idea</a:t>
            </a:r>
          </a:p>
          <a:p>
            <a:pPr>
              <a:buClr>
                <a:srgbClr val="FFC000"/>
              </a:buClr>
            </a:pPr>
            <a:r>
              <a:rPr lang="en-US" sz="2000" b="1" dirty="0"/>
              <a:t>Solution</a:t>
            </a:r>
            <a:r>
              <a:rPr lang="en-US" sz="2000" dirty="0"/>
              <a:t> should be </a:t>
            </a:r>
            <a:r>
              <a:rPr lang="en-US" sz="2000" b="1" dirty="0"/>
              <a:t>completely</a:t>
            </a:r>
            <a:r>
              <a:rPr lang="en-US" sz="2000" dirty="0"/>
              <a:t> </a:t>
            </a:r>
            <a:r>
              <a:rPr lang="en-US" sz="2000" b="1" dirty="0"/>
              <a:t>accessible</a:t>
            </a:r>
            <a:r>
              <a:rPr lang="en-US" sz="2000" dirty="0"/>
              <a:t> by </a:t>
            </a:r>
            <a:r>
              <a:rPr lang="en-US" sz="2000" dirty="0" err="1"/>
              <a:t>cSCI</a:t>
            </a:r>
            <a:r>
              <a:rPr lang="en-US" sz="2000" dirty="0"/>
              <a:t> subjects and should entice a collaboration human-robot</a:t>
            </a:r>
          </a:p>
          <a:p>
            <a:pPr>
              <a:buClr>
                <a:srgbClr val="FFC000"/>
              </a:buClr>
            </a:pPr>
            <a:r>
              <a:rPr lang="en-US" sz="2000" dirty="0"/>
              <a:t>Key points: </a:t>
            </a:r>
            <a:r>
              <a:rPr lang="en-US" sz="2000" b="1" dirty="0"/>
              <a:t>flexibility</a:t>
            </a:r>
            <a:r>
              <a:rPr lang="en-US" sz="2000" dirty="0"/>
              <a:t>, </a:t>
            </a:r>
            <a:r>
              <a:rPr lang="en-US" sz="2000" b="1" dirty="0"/>
              <a:t>user-friendly</a:t>
            </a:r>
            <a:r>
              <a:rPr lang="en-US" sz="2000" dirty="0"/>
              <a:t>, </a:t>
            </a:r>
            <a:r>
              <a:rPr lang="en-US" sz="2000" b="1" dirty="0"/>
              <a:t>intuitive</a:t>
            </a:r>
            <a:r>
              <a:rPr lang="en-US" sz="2000" dirty="0"/>
              <a:t>, </a:t>
            </a:r>
            <a:r>
              <a:rPr lang="en-US" sz="2000" b="1" dirty="0"/>
              <a:t>stimulating, rehabilitative, low cost </a:t>
            </a:r>
            <a:r>
              <a:rPr lang="en-US" sz="2000" dirty="0"/>
              <a:t>and</a:t>
            </a:r>
            <a:r>
              <a:rPr lang="en-US" sz="2000" b="1" dirty="0"/>
              <a:t> </a:t>
            </a:r>
            <a:r>
              <a:rPr lang="en-US" sz="2000" b="1" dirty="0" err="1"/>
              <a:t>easily&amp;completely</a:t>
            </a:r>
            <a:r>
              <a:rPr lang="en-US" sz="2000" b="1" dirty="0"/>
              <a:t> accessible</a:t>
            </a:r>
            <a:endParaRPr lang="en-US" sz="2000" dirty="0"/>
          </a:p>
          <a:p>
            <a:pPr>
              <a:buClr>
                <a:srgbClr val="FFC000"/>
              </a:buClr>
            </a:pPr>
            <a:endParaRPr lang="en-US" sz="2000" dirty="0"/>
          </a:p>
          <a:p>
            <a:pPr>
              <a:buClr>
                <a:srgbClr val="FFC000"/>
              </a:buClr>
            </a:pPr>
            <a:endParaRPr lang="en-US" sz="2000" dirty="0"/>
          </a:p>
          <a:p>
            <a:pPr>
              <a:buClr>
                <a:srgbClr val="FFC000"/>
              </a:buClr>
            </a:pP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427831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3731</TotalTime>
  <Words>3188</Words>
  <Application>Microsoft Office PowerPoint</Application>
  <PresentationFormat>Widescreen</PresentationFormat>
  <Paragraphs>284</Paragraphs>
  <Slides>40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50" baseType="lpstr">
      <vt:lpstr>Arial</vt:lpstr>
      <vt:lpstr>Calibri</vt:lpstr>
      <vt:lpstr>Calibri </vt:lpstr>
      <vt:lpstr>Calibri Light</vt:lpstr>
      <vt:lpstr>Cambria Math</vt:lpstr>
      <vt:lpstr>CMR10</vt:lpstr>
      <vt:lpstr>Inter</vt:lpstr>
      <vt:lpstr>Times New Roman</vt:lpstr>
      <vt:lpstr>URWPalladioL-Bold</vt:lpstr>
      <vt:lpstr>Tema di Office</vt:lpstr>
      <vt:lpstr>Presentazione standard di PowerPoint</vt:lpstr>
      <vt:lpstr>Presentazione standard di PowerPoint</vt:lpstr>
      <vt:lpstr>Support and Rehabilitative Robotics</vt:lpstr>
      <vt:lpstr>TEK RMD</vt:lpstr>
      <vt:lpstr>El-E robot</vt:lpstr>
      <vt:lpstr>LIO robot</vt:lpstr>
      <vt:lpstr>Hybrid assistive limb - HAL 5</vt:lpstr>
      <vt:lpstr>                                         ROBERT</vt:lpstr>
      <vt:lpstr>Towards cSCI oriented assistive technology</vt:lpstr>
      <vt:lpstr>Teleoperation – A way to remotely control robots</vt:lpstr>
      <vt:lpstr>Body Machine Interface - BoMI</vt:lpstr>
      <vt:lpstr>TIAGo Robot</vt:lpstr>
      <vt:lpstr>TIAGo Robot</vt:lpstr>
      <vt:lpstr>TIAGo Robot</vt:lpstr>
      <vt:lpstr>TIAGo Robot</vt:lpstr>
      <vt:lpstr>A recent interest study</vt:lpstr>
      <vt:lpstr>How to control TIAGo mobile base?</vt:lpstr>
      <vt:lpstr>How to control TIAGo arm?</vt:lpstr>
      <vt:lpstr>Dimensionality Reduction – Techniques</vt:lpstr>
      <vt:lpstr>Mixing BoMI and teleoperation for cSCI subjects assistance</vt:lpstr>
      <vt:lpstr>GUI Implementation  - Mobile Base 1.0</vt:lpstr>
      <vt:lpstr>GUI Implementation  - Nine Regions GUI</vt:lpstr>
      <vt:lpstr>GUI Implementation – Mobile Base 2.0</vt:lpstr>
      <vt:lpstr>GUI Implementation – Odom GUI</vt:lpstr>
      <vt:lpstr>Eyes Blinking Detection – With MediaPipe</vt:lpstr>
      <vt:lpstr>Eyes Blinking Detection – For Teleoperating TIAGo  Mobile Base</vt:lpstr>
      <vt:lpstr>Teleoperate the arm</vt:lpstr>
      <vt:lpstr>Architecture Overview – MarkerLess BoMI</vt:lpstr>
      <vt:lpstr>Architecture Overview – MarkerLess BoMI</vt:lpstr>
      <vt:lpstr>Simulation – Practice Phase</vt:lpstr>
      <vt:lpstr>Simulation – Practice Phase</vt:lpstr>
      <vt:lpstr>Simulation – Practice Phase</vt:lpstr>
      <vt:lpstr>Free Mode - Practice</vt:lpstr>
      <vt:lpstr>Free Mode - Practice</vt:lpstr>
      <vt:lpstr>Architecture and System Evaluation - Simulation Phase</vt:lpstr>
      <vt:lpstr>Architecture and System Evaluation -  Real Scenario</vt:lpstr>
      <vt:lpstr>Architecture Features and Limitations</vt:lpstr>
      <vt:lpstr>Future Implementations and Conclusion</vt:lpstr>
      <vt:lpstr>Future Implementations and Conclusion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Ermanno Girardo</dc:creator>
  <cp:lastModifiedBy>Ermanno Girardo</cp:lastModifiedBy>
  <cp:revision>167</cp:revision>
  <dcterms:created xsi:type="dcterms:W3CDTF">2022-04-06T08:05:25Z</dcterms:created>
  <dcterms:modified xsi:type="dcterms:W3CDTF">2022-06-13T21:01:51Z</dcterms:modified>
</cp:coreProperties>
</file>